
<file path=[Content_Types].xml><?xml version="1.0" encoding="utf-8"?>
<Types xmlns="http://schemas.openxmlformats.org/package/2006/content-types">
  <Default Extension="avi" ContentType="video/x-msvideo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authors.xml" ContentType="application/vnd.ms-powerpoint.author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7"/>
  </p:notesMasterIdLst>
  <p:sldIdLst>
    <p:sldId id="326" r:id="rId2"/>
    <p:sldId id="327" r:id="rId3"/>
    <p:sldId id="328" r:id="rId4"/>
    <p:sldId id="329" r:id="rId5"/>
    <p:sldId id="330" r:id="rId6"/>
    <p:sldId id="331" r:id="rId7"/>
    <p:sldId id="332" r:id="rId8"/>
    <p:sldId id="333" r:id="rId9"/>
    <p:sldId id="290" r:id="rId10"/>
    <p:sldId id="291" r:id="rId11"/>
    <p:sldId id="260" r:id="rId12"/>
    <p:sldId id="293" r:id="rId13"/>
    <p:sldId id="311" r:id="rId14"/>
    <p:sldId id="292" r:id="rId15"/>
    <p:sldId id="296" r:id="rId16"/>
    <p:sldId id="295" r:id="rId17"/>
    <p:sldId id="294" r:id="rId18"/>
    <p:sldId id="298" r:id="rId19"/>
    <p:sldId id="299" r:id="rId20"/>
    <p:sldId id="300" r:id="rId21"/>
    <p:sldId id="301" r:id="rId22"/>
    <p:sldId id="302" r:id="rId23"/>
    <p:sldId id="303" r:id="rId24"/>
    <p:sldId id="304" r:id="rId25"/>
    <p:sldId id="297" r:id="rId26"/>
    <p:sldId id="309" r:id="rId27"/>
    <p:sldId id="306" r:id="rId28"/>
    <p:sldId id="310" r:id="rId29"/>
    <p:sldId id="307" r:id="rId30"/>
    <p:sldId id="313" r:id="rId31"/>
    <p:sldId id="312" r:id="rId32"/>
    <p:sldId id="315" r:id="rId33"/>
    <p:sldId id="316" r:id="rId34"/>
    <p:sldId id="314" r:id="rId35"/>
    <p:sldId id="317" r:id="rId36"/>
    <p:sldId id="334" r:id="rId37"/>
    <p:sldId id="283" r:id="rId38"/>
    <p:sldId id="321" r:id="rId39"/>
    <p:sldId id="322" r:id="rId40"/>
    <p:sldId id="323" r:id="rId41"/>
    <p:sldId id="325" r:id="rId42"/>
    <p:sldId id="324" r:id="rId43"/>
    <p:sldId id="281" r:id="rId44"/>
    <p:sldId id="320" r:id="rId45"/>
    <p:sldId id="319" r:id="rId46"/>
  </p:sldIdLst>
  <p:sldSz cx="12192000" cy="6858000"/>
  <p:notesSz cx="6858000" cy="9144000"/>
  <p:defaultTextStyle>
    <a:defPPr>
      <a:defRPr lang="en-I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 - Alon" id="{CA029F50-EF4A-4A1E-8174-DB2E9803B580}">
          <p14:sldIdLst>
            <p14:sldId id="326"/>
            <p14:sldId id="327"/>
            <p14:sldId id="328"/>
            <p14:sldId id="329"/>
            <p14:sldId id="330"/>
            <p14:sldId id="331"/>
            <p14:sldId id="332"/>
            <p14:sldId id="333"/>
          </p14:sldIdLst>
        </p14:section>
        <p14:section name="Algorithm_1-2a - Sher" id="{13C0708A-F8B6-418E-B5A2-FEC793138FA1}">
          <p14:sldIdLst>
            <p14:sldId id="290"/>
            <p14:sldId id="291"/>
            <p14:sldId id="260"/>
            <p14:sldId id="293"/>
            <p14:sldId id="311"/>
            <p14:sldId id="292"/>
            <p14:sldId id="296"/>
            <p14:sldId id="295"/>
            <p14:sldId id="294"/>
            <p14:sldId id="298"/>
            <p14:sldId id="299"/>
            <p14:sldId id="300"/>
            <p14:sldId id="301"/>
            <p14:sldId id="302"/>
            <p14:sldId id="303"/>
            <p14:sldId id="304"/>
          </p14:sldIdLst>
        </p14:section>
        <p14:section name="Algorithm_2bto4 - Alon" id="{E30A542A-7033-4D19-ABB7-214EACFA65A8}">
          <p14:sldIdLst>
            <p14:sldId id="297"/>
            <p14:sldId id="309"/>
            <p14:sldId id="306"/>
            <p14:sldId id="310"/>
            <p14:sldId id="307"/>
            <p14:sldId id="313"/>
            <p14:sldId id="312"/>
            <p14:sldId id="315"/>
            <p14:sldId id="316"/>
            <p14:sldId id="314"/>
            <p14:sldId id="317"/>
            <p14:sldId id="334"/>
          </p14:sldIdLst>
        </p14:section>
        <p14:section name="Expirament - Sher" id="{73A8365B-854C-49A6-9353-1ECC28B54FAD}">
          <p14:sldIdLst>
            <p14:sldId id="283"/>
            <p14:sldId id="321"/>
            <p14:sldId id="322"/>
            <p14:sldId id="323"/>
            <p14:sldId id="325"/>
            <p14:sldId id="324"/>
          </p14:sldIdLst>
        </p14:section>
        <p14:section name="Conclusion - Alon" id="{64B7CA90-6F09-4F23-A474-8070E24CA4D3}">
          <p14:sldIdLst>
            <p14:sldId id="281"/>
            <p14:sldId id="320"/>
            <p14:sldId id="31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A353E152-F115-08FD-47BA-9A76032AF7A0}" name="Alon Spinner" initials="AS" userId="Alon Spinner" providerId="Non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9FF"/>
    <a:srgbClr val="30C1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3621" autoAdjust="0"/>
  </p:normalViewPr>
  <p:slideViewPr>
    <p:cSldViewPr snapToGrid="0">
      <p:cViewPr varScale="1">
        <p:scale>
          <a:sx n="49" d="100"/>
          <a:sy n="49" d="100"/>
        </p:scale>
        <p:origin x="72" y="4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microsoft.com/office/2018/10/relationships/authors" Target="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48502C-62B7-4354-8386-9460B48F9555}" type="datetimeFigureOut">
              <a:rPr lang="en-IL" smtClean="0"/>
              <a:t>01/25/2022</a:t>
            </a:fld>
            <a:endParaRPr lang="en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F2CEF2-90AD-4B3C-952B-C78CFED6D10D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4858251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/>
              <a:t>2005: Multi-Hierarchical Semantic Maps for Mobile Robotics:</a:t>
            </a:r>
            <a:r>
              <a:rPr lang="en-US" sz="1200" b="0" dirty="0"/>
              <a:t> LRF + color camera for object recognition. Maps the walls, does not localize the objects themselves beside ‘being in a room’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/>
              <a:t>2007: Cognitive maps for mobile robots—an object based approach: </a:t>
            </a:r>
            <a:r>
              <a:rPr lang="en-US" sz="1200" b="0" dirty="0"/>
              <a:t>LRF + stereo. SIFT for door detection</a:t>
            </a:r>
            <a:endParaRPr lang="en-US" sz="1200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F2CEF2-90AD-4B3C-952B-C78CFED6D10D}" type="slidenum">
              <a:rPr lang="en-IL" smtClean="0"/>
              <a:t>3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7449076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/>
              <a:t>0. אנו מאחדים אובייקטים באופן הבא</a:t>
            </a:r>
          </a:p>
          <a:p>
            <a:pPr marL="228600" indent="-228600" algn="r" rtl="1">
              <a:buAutoNum type="arabicPeriod"/>
            </a:pPr>
            <a:r>
              <a:rPr lang="he-IL" dirty="0"/>
              <a:t>נאמר שהסיכוי שאובייקט </a:t>
            </a:r>
            <a:r>
              <a:rPr lang="en-US" dirty="0" err="1"/>
              <a:t>i</a:t>
            </a:r>
            <a:r>
              <a:rPr lang="he-IL" dirty="0"/>
              <a:t> הוא אתו אובייקט כמו אובייקט </a:t>
            </a:r>
            <a:r>
              <a:rPr lang="en-US" dirty="0"/>
              <a:t>j</a:t>
            </a:r>
            <a:r>
              <a:rPr lang="he-IL" dirty="0"/>
              <a:t> במידה ו"מרחק בין שני ה </a:t>
            </a:r>
            <a:r>
              <a:rPr lang="en-US" dirty="0"/>
              <a:t>CLASS</a:t>
            </a:r>
            <a:r>
              <a:rPr lang="he-IL" dirty="0"/>
              <a:t> והמרחק בין מיקומי האובייקטים דומה.</a:t>
            </a:r>
          </a:p>
          <a:p>
            <a:pPr marL="228600" indent="-228600" algn="r" rtl="1">
              <a:buAutoNum type="arabicPeriod"/>
            </a:pPr>
            <a:r>
              <a:rPr lang="he-IL" dirty="0"/>
              <a:t> נבדוק עבור אובייקט 5.</a:t>
            </a:r>
          </a:p>
          <a:p>
            <a:pPr marL="228600" indent="-228600" algn="r" rtl="1">
              <a:buAutoNum type="arabicPeriod"/>
            </a:pPr>
            <a:r>
              <a:rPr lang="he-IL" dirty="0"/>
              <a:t>ניתן לראות שאובייקט 1 אומנם מאתו </a:t>
            </a:r>
            <a:r>
              <a:rPr lang="en-US" dirty="0"/>
              <a:t>CLASS</a:t>
            </a:r>
            <a:r>
              <a:rPr lang="he-IL" dirty="0"/>
              <a:t> אך הוא מאוד רחוק ממנו ולכן הסיכוי לאחד אותם קטן.</a:t>
            </a:r>
          </a:p>
          <a:p>
            <a:pPr marL="228600" indent="-228600" algn="r" rtl="1">
              <a:buAutoNum type="arabicPeriod"/>
            </a:pPr>
            <a:r>
              <a:rPr lang="he-IL" dirty="0"/>
              <a:t>המרחק של אובייקט 2 קצת יותר קטן אבל הוא עדין גדול ולכן גם כאן נקבל סיכוי קטן.</a:t>
            </a:r>
          </a:p>
          <a:p>
            <a:pPr marL="228600" indent="-228600" algn="r" rtl="1">
              <a:buAutoNum type="arabicPeriod"/>
            </a:pPr>
            <a:r>
              <a:rPr lang="he-IL" dirty="0"/>
              <a:t>אתו דבר לגבי אובייקט 3</a:t>
            </a:r>
          </a:p>
          <a:p>
            <a:pPr marL="228600" indent="-228600" algn="r" rtl="1">
              <a:buAutoNum type="arabicPeriod"/>
            </a:pPr>
            <a:r>
              <a:rPr lang="he-IL" dirty="0"/>
              <a:t>ניתן לראות שעבור אובייקט 4 כבר אנו מקבלים סיכוי גדול לאיחוד, משום שהוא גם מאתו </a:t>
            </a:r>
            <a:r>
              <a:rPr lang="en-US" dirty="0"/>
              <a:t>CLASS</a:t>
            </a:r>
            <a:r>
              <a:rPr lang="he-IL" dirty="0"/>
              <a:t> וגם מאוד קרוב לאובייקט 5.</a:t>
            </a:r>
          </a:p>
          <a:p>
            <a:pPr marL="228600" indent="-228600" algn="r" rtl="1">
              <a:buAutoNum type="arabicPeriod"/>
            </a:pPr>
            <a:r>
              <a:rPr lang="he-IL" dirty="0"/>
              <a:t>אובייקט 6 הוא לא מאותו </a:t>
            </a:r>
            <a:r>
              <a:rPr lang="en-US" dirty="0"/>
              <a:t>CLASS</a:t>
            </a:r>
            <a:r>
              <a:rPr lang="he-IL" dirty="0"/>
              <a:t> ולכן נקבל סיכוי נמוך.</a:t>
            </a:r>
          </a:p>
          <a:p>
            <a:pPr marL="228600" indent="-228600" algn="r" rtl="1">
              <a:buAutoNum type="arabicPeriod"/>
            </a:pPr>
            <a:r>
              <a:rPr lang="he-IL" dirty="0"/>
              <a:t>כמו אובייקט 6 גם כאן הסיכוי נמוך לאיחוד כי ה</a:t>
            </a:r>
            <a:r>
              <a:rPr lang="en-US" dirty="0"/>
              <a:t>CLASS</a:t>
            </a:r>
            <a:r>
              <a:rPr lang="he-IL" dirty="0"/>
              <a:t> שונים.</a:t>
            </a: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F2CEF2-90AD-4B3C-952B-C78CFED6D10D}" type="slidenum">
              <a:rPr lang="en-IL" smtClean="0"/>
              <a:t>14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8004085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algn="r"/>
                <a:r>
                  <a:rPr lang="en-US" dirty="0"/>
                  <a:t>Alpha – probability of being its own object</a:t>
                </a:r>
              </a:p>
              <a:p>
                <a:pPr algn="r" rtl="1"/>
                <a:r>
                  <a:rPr lang="he-IL" dirty="0"/>
                  <a:t>0. לאחר שחישבנו את </a:t>
                </a:r>
                <a:r>
                  <a:rPr lang="he-IL" dirty="0" err="1"/>
                  <a:t>ההיסתברות</a:t>
                </a:r>
                <a:r>
                  <a:rPr lang="he-IL" dirty="0"/>
                  <a:t> לחישוב אובייקטים, אנו צריכים לקבוע האם מדובר באובייקט חדש או שבאמת מדובר באתו אובייקט.</a:t>
                </a:r>
              </a:p>
              <a:p>
                <a:pPr marL="228600" indent="-228600" algn="r" rtl="1">
                  <a:buAutoNum type="arabicPeriod"/>
                </a:pPr>
                <a:r>
                  <a:rPr lang="he-IL" dirty="0"/>
                  <a:t>בשביל להחליט נשתמש בתהליך </a:t>
                </a:r>
                <a:r>
                  <a:rPr lang="he-IL" dirty="0" err="1"/>
                  <a:t>דיריכלה</a:t>
                </a:r>
                <a:r>
                  <a:rPr lang="he-IL" dirty="0"/>
                  <a:t>, בתהליך </a:t>
                </a:r>
                <a:r>
                  <a:rPr lang="he-IL" dirty="0" err="1"/>
                  <a:t>דיריכלה</a:t>
                </a:r>
                <a:r>
                  <a:rPr lang="he-IL" dirty="0"/>
                  <a:t> אנו מכניסים הסתברות ומקבלים הסתברות חדשה.</a:t>
                </a:r>
              </a:p>
              <a:p>
                <a:pPr marL="228600" indent="-228600" algn="r" rtl="1">
                  <a:buAutoNum type="arabicPeriod"/>
                </a:pPr>
                <a:r>
                  <a:rPr lang="he-IL" dirty="0"/>
                  <a:t>כאשר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he-IL" dirty="0"/>
                  <a:t> היא</a:t>
                </a:r>
                <a:r>
                  <a:rPr lang="he-IL" baseline="0" dirty="0"/>
                  <a:t> ההסתברות שהאובייקט הוא אובייקט חדש.</a:t>
                </a:r>
              </a:p>
              <a:p>
                <a:pPr marL="228600" indent="-228600" algn="r" rtl="1">
                  <a:buAutoNum type="arabicPeriod"/>
                </a:pPr>
                <a:r>
                  <a:rPr lang="he-IL" baseline="0" dirty="0"/>
                  <a:t>לאחר הוספת ההסתברות החדשה, </a:t>
                </a:r>
                <a:r>
                  <a:rPr lang="he-IL" baseline="0" dirty="0" err="1"/>
                  <a:t>אתהליך</a:t>
                </a:r>
                <a:r>
                  <a:rPr lang="he-IL" baseline="0" dirty="0"/>
                  <a:t> מנרמל את סכום ההסתברויות להיות 1.</a:t>
                </a:r>
                <a:endParaRPr lang="he-IL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algn="r"/>
                <a:r>
                  <a:rPr lang="en-US" dirty="0"/>
                  <a:t>Alpha – probability of being its own object</a:t>
                </a:r>
              </a:p>
              <a:p>
                <a:pPr algn="r" rtl="1"/>
                <a:r>
                  <a:rPr lang="he-IL" dirty="0"/>
                  <a:t>0. לאחר שחישבנו את </a:t>
                </a:r>
                <a:r>
                  <a:rPr lang="he-IL" dirty="0" err="1"/>
                  <a:t>ההיסתברות</a:t>
                </a:r>
                <a:r>
                  <a:rPr lang="he-IL" dirty="0"/>
                  <a:t> לחישוב אובייקטים, אנו צריכים לקבוע האם מדובר באובייקט חדש או שבאמת מדובר באתו אובייקט.</a:t>
                </a:r>
              </a:p>
              <a:p>
                <a:pPr marL="228600" indent="-228600" algn="r" rtl="1">
                  <a:buAutoNum type="arabicPeriod"/>
                </a:pPr>
                <a:r>
                  <a:rPr lang="he-IL" dirty="0"/>
                  <a:t>בשביל להחליט נשתמש בתהליך </a:t>
                </a:r>
                <a:r>
                  <a:rPr lang="he-IL" dirty="0" err="1"/>
                  <a:t>דיריכלה</a:t>
                </a:r>
                <a:r>
                  <a:rPr lang="he-IL" dirty="0"/>
                  <a:t>, בתהליך </a:t>
                </a:r>
                <a:r>
                  <a:rPr lang="he-IL" dirty="0" err="1"/>
                  <a:t>דיריכלה</a:t>
                </a:r>
                <a:r>
                  <a:rPr lang="he-IL" dirty="0"/>
                  <a:t> אנו מכניסים הסתברות ומקבלים הסתברות חדשה.</a:t>
                </a:r>
              </a:p>
              <a:p>
                <a:pPr marL="228600" indent="-228600" algn="r" rtl="1">
                  <a:buAutoNum type="arabicPeriod"/>
                </a:pPr>
                <a:r>
                  <a:rPr lang="he-IL" dirty="0"/>
                  <a:t>כאשר </a:t>
                </a:r>
                <a:r>
                  <a:rPr lang="en-US" b="0" i="0">
                    <a:latin typeface="Cambria Math" panose="02040503050406030204" pitchFamily="18" charset="0"/>
                  </a:rPr>
                  <a:t>𝛼</a:t>
                </a:r>
                <a:r>
                  <a:rPr lang="he-IL" dirty="0"/>
                  <a:t> היא</a:t>
                </a:r>
                <a:r>
                  <a:rPr lang="he-IL" baseline="0" dirty="0"/>
                  <a:t> ההסתברות שהאובייקט הוא אובייקט חדש.</a:t>
                </a:r>
              </a:p>
              <a:p>
                <a:pPr marL="228600" indent="-228600" algn="r" rtl="1">
                  <a:buAutoNum type="arabicPeriod"/>
                </a:pPr>
                <a:r>
                  <a:rPr lang="he-IL" baseline="0" dirty="0"/>
                  <a:t>לאחר הוספת ההסתברות החדשה, </a:t>
                </a:r>
                <a:r>
                  <a:rPr lang="he-IL" baseline="0" dirty="0" err="1"/>
                  <a:t>אתהליך</a:t>
                </a:r>
                <a:r>
                  <a:rPr lang="he-IL" baseline="0" dirty="0"/>
                  <a:t> מנרמל את סכום ההסתברויות להיות 1.</a:t>
                </a:r>
                <a:endParaRPr lang="he-IL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F2CEF2-90AD-4B3C-952B-C78CFED6D10D}" type="slidenum">
              <a:rPr lang="en-IL" smtClean="0"/>
              <a:t>15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8895555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/>
              <a:t>0. נאמר כי אובייקט 5 הוא אתו אובייקט כמו 4 אם ההסתברות לאחד אותם גבוהה מערך </a:t>
            </a:r>
            <a:r>
              <a:rPr lang="en-US" dirty="0"/>
              <a:t>trash hall</a:t>
            </a:r>
            <a:r>
              <a:rPr lang="he-IL" dirty="0"/>
              <a:t> </a:t>
            </a:r>
            <a:r>
              <a:rPr lang="he-IL" dirty="0" err="1"/>
              <a:t>מסויים</a:t>
            </a:r>
            <a:r>
              <a:rPr lang="he-IL" dirty="0"/>
              <a:t>.</a:t>
            </a:r>
          </a:p>
          <a:p>
            <a:pPr algn="r" rtl="1"/>
            <a:r>
              <a:rPr lang="he-IL" dirty="0"/>
              <a:t>    במידה ולא עברנו את ערך זה נאמר כי האובייקט הוא אובייקט חדש.</a:t>
            </a: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F2CEF2-90AD-4B3C-952B-C78CFED6D10D}" type="slidenum">
              <a:rPr lang="en-IL" smtClean="0"/>
              <a:t>17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9775178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/>
              <a:t>0. כאן ניתן לראות איך אנו עוברים אובייקט </a:t>
            </a:r>
            <a:r>
              <a:rPr lang="he-IL" dirty="0" err="1"/>
              <a:t>אובייקט</a:t>
            </a:r>
            <a:r>
              <a:rPr lang="he-IL" dirty="0"/>
              <a:t> ובודקים האם הוא זהה לאובייקטים שבאים אחריו,</a:t>
            </a:r>
          </a:p>
          <a:p>
            <a:pPr algn="r" rtl="1"/>
            <a:r>
              <a:rPr lang="he-IL" dirty="0"/>
              <a:t>    במידה והם זהים אנו מעדכנים אותם, במידה ולא אנו משאירים אותם כאובייקטים חדשים.</a:t>
            </a:r>
          </a:p>
          <a:p>
            <a:pPr algn="r" rtl="1"/>
            <a:r>
              <a:rPr lang="he-IL" dirty="0"/>
              <a:t>    ניתן לראות כי אובייקט אחד התעדכן להיות זהה לאובייקט 2.</a:t>
            </a: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F2CEF2-90AD-4B3C-952B-C78CFED6D10D}" type="slidenum">
              <a:rPr lang="en-IL" smtClean="0"/>
              <a:t>18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9750490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/>
            <a:r>
              <a:rPr lang="he-IL" dirty="0"/>
              <a:t>אובייקט 2 התעדכן להיות אובייקט 3 ולכן גם אובייקט 1 התעדכן להיות אובייקט 3.</a:t>
            </a: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F2CEF2-90AD-4B3C-952B-C78CFED6D10D}" type="slidenum">
              <a:rPr lang="en-IL" smtClean="0"/>
              <a:t>19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2256974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/>
            <a:r>
              <a:rPr lang="he-IL" dirty="0"/>
              <a:t>אובייקט 3 לא דומה לאף אובייקט ולכן נחשב לאובייקט חדש</a:t>
            </a: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F2CEF2-90AD-4B3C-952B-C78CFED6D10D}" type="slidenum">
              <a:rPr lang="en-IL" smtClean="0"/>
              <a:t>20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991952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/>
              <a:t>וזאת התוצאה שאנו מקבלים לבסוף לאחר סיום הלולאה הראשונה בחלק השני של האלגוריתם.</a:t>
            </a: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F2CEF2-90AD-4B3C-952B-C78CFED6D10D}" type="slidenum">
              <a:rPr lang="en-IL" smtClean="0"/>
              <a:t>24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5988559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F2CEF2-90AD-4B3C-952B-C78CFED6D10D}" type="slidenum">
              <a:rPr lang="en-IL" smtClean="0"/>
              <a:t>27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8061051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 rtl="1"/>
            <a:r>
              <a:rPr lang="he-IL" dirty="0"/>
              <a:t>במאמר ערכו סימולציה של האלגוריתם, מצד שמאל ניתן לראות את המסלול האמיתי ואת המיקום האמיתי של האובייקטים.</a:t>
            </a:r>
          </a:p>
          <a:p>
            <a:pPr algn="just" rtl="1"/>
            <a:r>
              <a:rPr lang="he-IL" dirty="0"/>
              <a:t>בשחוק מסומן המסלול, כל צורה מייצגת סוג אחר של אובייקט כאשר קיימים בסימולציה 5 סיוגי אובייקטים ו3 אובייקטים מכל סוג. סך </a:t>
            </a:r>
            <a:r>
              <a:rPr lang="he-IL" dirty="0" err="1"/>
              <a:t>הכל</a:t>
            </a:r>
            <a:r>
              <a:rPr lang="he-IL" dirty="0"/>
              <a:t> 15 אובייקטים.</a:t>
            </a:r>
          </a:p>
          <a:p>
            <a:pPr algn="just" rtl="1"/>
            <a:r>
              <a:rPr lang="he-IL" dirty="0"/>
              <a:t>מצד שמאל ניתן לראות את המפה שהתקבלה בשיטת "פריים ביי פריים", בשיטה זו אנו מתייחסים לכל תמונה בנפרד.</a:t>
            </a:r>
          </a:p>
          <a:p>
            <a:pPr algn="just" rtl="1"/>
            <a:r>
              <a:rPr lang="he-IL" dirty="0"/>
              <a:t>כפי שניתן לראות משום שאנו </a:t>
            </a:r>
            <a:r>
              <a:rPr lang="he-IL" dirty="0" err="1"/>
              <a:t>מתיחסים</a:t>
            </a:r>
            <a:r>
              <a:rPr lang="he-IL" dirty="0"/>
              <a:t> לכל תמונה בנפרד קיבלנו זיהוי של 1098 </a:t>
            </a:r>
            <a:r>
              <a:rPr lang="he-IL" dirty="0" err="1"/>
              <a:t>אובקיירים</a:t>
            </a:r>
            <a:r>
              <a:rPr lang="he-IL" dirty="0"/>
              <a:t>.</a:t>
            </a: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F2CEF2-90AD-4B3C-952B-C78CFED6D10D}" type="slidenum">
              <a:rPr lang="en-IL" smtClean="0"/>
              <a:t>37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6387755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/>
            <a:r>
              <a:rPr lang="he-IL" dirty="0"/>
              <a:t>כבר לאחר </a:t>
            </a:r>
            <a:r>
              <a:rPr lang="he-IL" dirty="0" err="1"/>
              <a:t>איטרציה</a:t>
            </a:r>
            <a:r>
              <a:rPr lang="he-IL" dirty="0"/>
              <a:t> אחת ניתן לראות שההבדל הוא משמעותי, במקום 1098 אובייקטים עכשיו אנחנו מזהים 33,</a:t>
            </a:r>
          </a:p>
          <a:p>
            <a:pPr algn="r"/>
            <a:r>
              <a:rPr lang="he-IL" dirty="0"/>
              <a:t>בנוסף ניתן לראות שגם המסלול יותר דומה למסלול האמיתי.</a:t>
            </a: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F2CEF2-90AD-4B3C-952B-C78CFED6D10D}" type="slidenum">
              <a:rPr lang="en-IL" smtClean="0"/>
              <a:t>38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0575082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F2CEF2-90AD-4B3C-952B-C78CFED6D10D}" type="slidenum">
              <a:rPr lang="en-IL" smtClean="0"/>
              <a:t>4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4509477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/>
              <a:t>לאחר </a:t>
            </a:r>
            <a:r>
              <a:rPr lang="he-IL" dirty="0" err="1"/>
              <a:t>האיטרציה</a:t>
            </a:r>
            <a:r>
              <a:rPr lang="he-IL" dirty="0"/>
              <a:t> </a:t>
            </a:r>
            <a:r>
              <a:rPr lang="he-IL" dirty="0" err="1"/>
              <a:t>השניה</a:t>
            </a:r>
            <a:r>
              <a:rPr lang="he-IL" dirty="0"/>
              <a:t> מספר האובייקטים כבר ירד ל20.</a:t>
            </a: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F2CEF2-90AD-4B3C-952B-C78CFED6D10D}" type="slidenum">
              <a:rPr lang="en-IL" smtClean="0"/>
              <a:t>39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06149060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/>
            <a:r>
              <a:rPr lang="he-IL" dirty="0"/>
              <a:t>ולאחר </a:t>
            </a:r>
            <a:r>
              <a:rPr lang="he-IL" dirty="0" err="1"/>
              <a:t>האיטרציה</a:t>
            </a:r>
            <a:r>
              <a:rPr lang="he-IL" dirty="0"/>
              <a:t> השלישית כבר הגענו למספר האובייקטים האמיתי.</a:t>
            </a:r>
            <a:br>
              <a:rPr lang="en-US" dirty="0"/>
            </a:br>
            <a:r>
              <a:rPr lang="he-IL" dirty="0"/>
              <a:t>אפשר לראות שבשלב זה המסלול כבר ממש דומה למסלול המקורי, וגם כי </a:t>
            </a:r>
            <a:r>
              <a:rPr lang="he-IL" dirty="0" err="1"/>
              <a:t>האובייקים</a:t>
            </a:r>
            <a:r>
              <a:rPr lang="he-IL" dirty="0"/>
              <a:t> נמצאים במקומם האמיתי.</a:t>
            </a: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F2CEF2-90AD-4B3C-952B-C78CFED6D10D}" type="slidenum">
              <a:rPr lang="en-IL" smtClean="0"/>
              <a:t>40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98445209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/>
            <a:r>
              <a:rPr lang="he-IL" dirty="0"/>
              <a:t>כאן ניתן לראות את ההבדל בין השיטות השונו,</a:t>
            </a:r>
          </a:p>
          <a:p>
            <a:pPr algn="r"/>
            <a:r>
              <a:rPr lang="he-IL" dirty="0"/>
              <a:t>בצד שמאל למעלה אפשר לראות את המסלול האמיתי,</a:t>
            </a:r>
          </a:p>
          <a:p>
            <a:pPr algn="r" rtl="1"/>
            <a:r>
              <a:rPr lang="he-IL" dirty="0"/>
              <a:t>לידו בצד ימין המסלול שהתקבל בשיטת </a:t>
            </a:r>
            <a:r>
              <a:rPr lang="en-US" dirty="0"/>
              <a:t>R-SLAM</a:t>
            </a:r>
            <a:r>
              <a:rPr lang="he-IL" dirty="0"/>
              <a:t>, כאשר בשיטה זו אנו מניחים כי קיים אובייקט אחד מכל סוג.</a:t>
            </a:r>
          </a:p>
          <a:p>
            <a:pPr algn="r" rtl="1"/>
            <a:r>
              <a:rPr lang="he-IL" dirty="0"/>
              <a:t>בצד שמאל למטה ניתן לראות את </a:t>
            </a:r>
            <a:r>
              <a:rPr lang="he-IL" dirty="0" err="1"/>
              <a:t>הפיתרות</a:t>
            </a:r>
            <a:r>
              <a:rPr lang="he-IL" dirty="0"/>
              <a:t> בשיטת </a:t>
            </a:r>
            <a:r>
              <a:rPr lang="en-US" dirty="0"/>
              <a:t>Open Loop</a:t>
            </a:r>
            <a:r>
              <a:rPr lang="he-IL" dirty="0"/>
              <a:t> כאשר בשיטה זו אנחנו לא מבצעים אופטימיזציה על </a:t>
            </a:r>
            <a:r>
              <a:rPr lang="he-IL" dirty="0" err="1"/>
              <a:t>ה"פוזים</a:t>
            </a:r>
            <a:r>
              <a:rPr lang="he-IL" dirty="0"/>
              <a:t>".</a:t>
            </a:r>
          </a:p>
          <a:p>
            <a:pPr algn="r" rtl="1"/>
            <a:r>
              <a:rPr lang="he-IL" dirty="0"/>
              <a:t>לבסוף ניתן לראות את השיטה שלנו לאחר 3 </a:t>
            </a:r>
            <a:r>
              <a:rPr lang="he-IL" dirty="0" err="1"/>
              <a:t>איטרציות</a:t>
            </a:r>
            <a:r>
              <a:rPr lang="he-IL" dirty="0"/>
              <a:t>. ניתן לראות שבשיטה שלנו קיבלנו גם זיהוי </a:t>
            </a:r>
            <a:r>
              <a:rPr lang="he-IL" dirty="0" err="1"/>
              <a:t>מדוייק</a:t>
            </a:r>
            <a:r>
              <a:rPr lang="he-IL" dirty="0"/>
              <a:t> של האובייקטים וגם שהמסלול הוא מאוד דומה למסלול המקורי.</a:t>
            </a: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F2CEF2-90AD-4B3C-952B-C78CFED6D10D}" type="slidenum">
              <a:rPr lang="en-IL" smtClean="0"/>
              <a:t>41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94976739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/>
            <a:r>
              <a:rPr lang="he-IL" dirty="0"/>
              <a:t>פה יש סרטון קצר של הניסוי שכותבי המאמר ערכו.</a:t>
            </a:r>
          </a:p>
          <a:p>
            <a:pPr algn="r"/>
            <a:r>
              <a:rPr lang="he-IL" dirty="0"/>
              <a:t>בקוביות ירוקות ניתן לראות את האובייקטים שכבר מדדנו בעבר, ובאדומות אובייקטים חדשים.</a:t>
            </a:r>
          </a:p>
          <a:p>
            <a:pPr algn="r"/>
            <a:endParaRPr lang="he-IL" dirty="0"/>
          </a:p>
          <a:p>
            <a:pPr algn="r"/>
            <a:r>
              <a:rPr lang="he-IL" dirty="0"/>
              <a:t>אלו התוצאות שהתקבלו, הנקודות שרואים בגרף מצד ימין הן מרכז המסה של ענן הנקודות שהתקבל ממדידות ה"דאטה".</a:t>
            </a: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F2CEF2-90AD-4B3C-952B-C78CFED6D10D}" type="slidenum">
              <a:rPr lang="en-IL" smtClean="0"/>
              <a:t>42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1379621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F2CEF2-90AD-4B3C-952B-C78CFED6D10D}" type="slidenum">
              <a:rPr lang="en-IL" smtClean="0"/>
              <a:t>5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3539264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F2CEF2-90AD-4B3C-952B-C78CFED6D10D}" type="slidenum">
              <a:rPr lang="en-IL" smtClean="0"/>
              <a:t>6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0403800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/>
              <a:t>אז איך המאמר שלנו מתקשר לכל זה?</a:t>
            </a:r>
          </a:p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dirty="0"/>
              <a:t>המאמר שלנו הוא </a:t>
            </a:r>
            <a:r>
              <a:rPr lang="en-US" sz="1200" dirty="0"/>
              <a:t>SLAM with Objects using a Nonparametric Pose Graph</a:t>
            </a:r>
            <a:endParaRPr lang="he-IL" sz="1200" dirty="0"/>
          </a:p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sz="1200" dirty="0"/>
              <a:t>במאמר זה השתמשו ב3 סוגי מדידות,</a:t>
            </a:r>
          </a:p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sz="1200" dirty="0" err="1"/>
              <a:t>באודומטריה</a:t>
            </a:r>
            <a:r>
              <a:rPr lang="he-IL" sz="1200" dirty="0"/>
              <a:t> ובמיקום </a:t>
            </a:r>
            <a:r>
              <a:rPr lang="he-IL" sz="1200" dirty="0" err="1"/>
              <a:t>הלנדמרק</a:t>
            </a:r>
            <a:r>
              <a:rPr lang="he-IL" sz="1200" dirty="0"/>
              <a:t> כמו שלמדנו בקורס. רק שבנוסף הוסיפו את מדידת ה</a:t>
            </a:r>
            <a:r>
              <a:rPr lang="en-US" sz="1200" dirty="0"/>
              <a:t>CLASS</a:t>
            </a:r>
            <a:r>
              <a:rPr lang="he-IL" sz="1200" dirty="0"/>
              <a:t> של האובייקט.</a:t>
            </a:r>
            <a:endParaRPr lang="en-IL" sz="1200" dirty="0"/>
          </a:p>
          <a:p>
            <a:pPr algn="r" rtl="1"/>
            <a:r>
              <a:rPr lang="he-IL" dirty="0"/>
              <a:t>לשם זיהוי ה</a:t>
            </a:r>
            <a:r>
              <a:rPr lang="en-US" dirty="0"/>
              <a:t>CLASS</a:t>
            </a:r>
            <a:r>
              <a:rPr lang="he-IL" dirty="0"/>
              <a:t> של האובייקטים השתמשו במאמר ברשת </a:t>
            </a:r>
            <a:r>
              <a:rPr lang="en-US" dirty="0"/>
              <a:t>RCNN</a:t>
            </a:r>
            <a:r>
              <a:rPr lang="he-IL" dirty="0"/>
              <a:t> ובמצלמת </a:t>
            </a:r>
            <a:r>
              <a:rPr lang="en-US" dirty="0"/>
              <a:t>RGBD</a:t>
            </a:r>
            <a:r>
              <a:rPr lang="he-IL" dirty="0"/>
              <a:t>.</a:t>
            </a:r>
          </a:p>
          <a:p>
            <a:pPr algn="r" rtl="1"/>
            <a:endParaRPr lang="he-IL" dirty="0"/>
          </a:p>
          <a:p>
            <a:pPr algn="r" rtl="1"/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F2CEF2-90AD-4B3C-952B-C78CFED6D10D}" type="slidenum">
              <a:rPr lang="en-IL" smtClean="0"/>
              <a:t>9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0371245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/>
              <a:t>0. זהו האלגוריתם של השיטה,</a:t>
            </a:r>
          </a:p>
          <a:p>
            <a:pPr algn="r" rtl="1"/>
            <a:r>
              <a:rPr lang="he-IL" dirty="0"/>
              <a:t>   בגלל שהוא נראה מאוד מסובך נחלק אותו למספר חלקים.</a:t>
            </a:r>
          </a:p>
          <a:p>
            <a:pPr algn="r" rtl="1"/>
            <a:endParaRPr lang="he-IL" dirty="0"/>
          </a:p>
          <a:p>
            <a:pPr marL="228600" indent="-228600" algn="r" rtl="1">
              <a:buAutoNum type="arabicPeriod"/>
            </a:pPr>
            <a:r>
              <a:rPr lang="he-IL" dirty="0"/>
              <a:t>בחלק הראשון אנחנו עושים "</a:t>
            </a:r>
            <a:r>
              <a:rPr lang="he-IL" dirty="0" err="1"/>
              <a:t>אינישליזיישן</a:t>
            </a:r>
            <a:r>
              <a:rPr lang="he-IL" dirty="0"/>
              <a:t>" בשיטת </a:t>
            </a:r>
            <a:r>
              <a:rPr lang="en-US" dirty="0"/>
              <a:t>FBF</a:t>
            </a:r>
            <a:r>
              <a:rPr lang="he-IL" dirty="0"/>
              <a:t> , בשיטה זו אנו מתייחסים לכל מדידה בנפרד,</a:t>
            </a:r>
          </a:p>
          <a:p>
            <a:pPr marL="0" indent="0" algn="r" rtl="1">
              <a:buNone/>
            </a:pPr>
            <a:r>
              <a:rPr lang="he-IL" dirty="0"/>
              <a:t>     כלומר, כל אובייקט שאנו רואים הוא אובייקט חדש.</a:t>
            </a: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F2CEF2-90AD-4B3C-952B-C78CFED6D10D}" type="slidenum">
              <a:rPr lang="en-IL" smtClean="0"/>
              <a:t>10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9814585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/>
              <a:t>0. בצד ימין ניתן לראות את המפה והמסלול האמיתיים שלנו,</a:t>
            </a:r>
          </a:p>
          <a:p>
            <a:pPr algn="r" rtl="1"/>
            <a:r>
              <a:rPr lang="he-IL" dirty="0"/>
              <a:t>    המשולשים והכוכבים הם אובייקטים משני סוגים שונים.</a:t>
            </a:r>
          </a:p>
          <a:p>
            <a:pPr algn="r" rtl="1"/>
            <a:endParaRPr lang="he-IL" dirty="0"/>
          </a:p>
          <a:p>
            <a:pPr marL="228600" indent="-228600" algn="r" rtl="1">
              <a:buAutoNum type="arabicPeriod"/>
            </a:pPr>
            <a:r>
              <a:rPr lang="he-IL" dirty="0"/>
              <a:t>בוא נראה איך שיטת </a:t>
            </a:r>
            <a:r>
              <a:rPr lang="en-US" dirty="0"/>
              <a:t>FBF</a:t>
            </a:r>
            <a:r>
              <a:rPr lang="he-IL" dirty="0"/>
              <a:t> עובדת.</a:t>
            </a:r>
          </a:p>
          <a:p>
            <a:pPr marL="228600" indent="-228600" algn="r" rtl="1">
              <a:buAutoNum type="arabicPeriod"/>
            </a:pPr>
            <a:r>
              <a:rPr lang="he-IL" dirty="0"/>
              <a:t>ב </a:t>
            </a:r>
            <a:r>
              <a:rPr lang="en-US" dirty="0"/>
              <a:t>POZ</a:t>
            </a:r>
            <a:r>
              <a:rPr lang="he-IL" dirty="0"/>
              <a:t> הראשון אנחנו מזהים אובייקט מסוג כוכב.</a:t>
            </a:r>
          </a:p>
          <a:p>
            <a:pPr marL="228600" indent="-228600" algn="r" rtl="1">
              <a:buAutoNum type="arabicPeriod"/>
            </a:pPr>
            <a:r>
              <a:rPr lang="he-IL" dirty="0"/>
              <a:t>ב </a:t>
            </a:r>
            <a:r>
              <a:rPr lang="en-US" dirty="0"/>
              <a:t>POZ</a:t>
            </a:r>
            <a:r>
              <a:rPr lang="he-IL" dirty="0"/>
              <a:t> השני אנו שוב רואים את אתו כוכב אך מנקודת מבט שונה, משום שאנו לא </a:t>
            </a:r>
            <a:r>
              <a:rPr lang="he-IL" dirty="0" err="1"/>
              <a:t>מתיחסים</a:t>
            </a:r>
            <a:r>
              <a:rPr lang="he-IL" dirty="0"/>
              <a:t> כרגע למדידות קודמות שלנו אנו </a:t>
            </a:r>
            <a:r>
              <a:rPr lang="he-IL" dirty="0" err="1"/>
              <a:t>מתיחסים</a:t>
            </a:r>
            <a:r>
              <a:rPr lang="he-IL" dirty="0"/>
              <a:t> אליו כאובייקט חדש.</a:t>
            </a:r>
          </a:p>
          <a:p>
            <a:pPr marL="228600" indent="-228600" algn="r" rtl="1">
              <a:buAutoNum type="arabicPeriod"/>
            </a:pPr>
            <a:r>
              <a:rPr lang="he-IL" dirty="0"/>
              <a:t>ב </a:t>
            </a:r>
            <a:r>
              <a:rPr lang="en-US" dirty="0"/>
              <a:t>POZ</a:t>
            </a:r>
            <a:r>
              <a:rPr lang="he-IL" dirty="0"/>
              <a:t> השלישי אנו רואים שני כוכבים </a:t>
            </a:r>
          </a:p>
          <a:p>
            <a:pPr marL="228600" indent="-228600" algn="r" rtl="1">
              <a:buAutoNum type="arabicPeriod"/>
            </a:pPr>
            <a:r>
              <a:rPr lang="he-IL" dirty="0"/>
              <a:t>וכל הלאה</a:t>
            </a:r>
          </a:p>
          <a:p>
            <a:pPr marL="228600" indent="-228600" algn="r" rtl="1">
              <a:buAutoNum type="arabicPeriod"/>
            </a:pPr>
            <a:r>
              <a:rPr lang="he-IL" dirty="0"/>
              <a:t> </a:t>
            </a:r>
          </a:p>
          <a:p>
            <a:pPr marL="228600" indent="-228600" algn="r" rtl="1">
              <a:buAutoNum type="arabicPeriod"/>
            </a:pPr>
            <a:r>
              <a:rPr lang="he-IL" dirty="0"/>
              <a:t> </a:t>
            </a:r>
          </a:p>
          <a:p>
            <a:pPr marL="228600" indent="-228600" algn="r" rtl="1">
              <a:buAutoNum type="arabicPeriod"/>
            </a:pPr>
            <a:r>
              <a:rPr lang="he-IL" dirty="0"/>
              <a:t> </a:t>
            </a:r>
            <a:r>
              <a:rPr lang="he-IL" dirty="0" err="1"/>
              <a:t>נתיחס</a:t>
            </a:r>
            <a:r>
              <a:rPr lang="he-IL" dirty="0"/>
              <a:t> לכל אובייקט ולכן נקבל מדידות של 7 אובייקטים.</a:t>
            </a: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F2CEF2-90AD-4B3C-952B-C78CFED6D10D}" type="slidenum">
              <a:rPr lang="en-IL" smtClean="0"/>
              <a:t>11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0502660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/>
              <a:t>כאן אפשר לראות מדידה בשיטת </a:t>
            </a:r>
            <a:r>
              <a:rPr lang="en-US" dirty="0"/>
              <a:t>FBF</a:t>
            </a:r>
            <a:r>
              <a:rPr lang="he-IL" dirty="0"/>
              <a:t> לעומת המפה האמיתית.</a:t>
            </a:r>
          </a:p>
          <a:p>
            <a:pPr algn="r" rtl="1"/>
            <a:r>
              <a:rPr lang="he-IL" dirty="0"/>
              <a:t>ניתן לראות שיש המון מדידות של אובייקטים.</a:t>
            </a: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F2CEF2-90AD-4B3C-952B-C78CFED6D10D}" type="slidenum">
              <a:rPr lang="en-IL" smtClean="0"/>
              <a:t>12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8464937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/>
              <a:t>בחלק השני של האלגוריתם אנו מאחדים אובייקטים קרובים אשר משתייכים לאתו ה </a:t>
            </a:r>
            <a:r>
              <a:rPr lang="en-US" dirty="0"/>
              <a:t>CLASS</a:t>
            </a:r>
            <a:r>
              <a:rPr lang="he-IL" dirty="0"/>
              <a:t>.</a:t>
            </a: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F2CEF2-90AD-4B3C-952B-C78CFED6D10D}" type="slidenum">
              <a:rPr lang="en-IL" smtClean="0"/>
              <a:t>13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0731242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38D7EF-CDE6-49CD-93EF-ACE7C193DB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912E9C-EBE1-44FA-AEA8-8D5608117D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42335E-8358-4360-AFE6-FF1C135B96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8A1FB-453A-4C06-8A8F-212EA91A08F3}" type="datetime8">
              <a:rPr lang="en-IL" smtClean="0"/>
              <a:t>01/25/2022 11:51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0D7174-022C-4D04-A21F-941A767C1F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2B518E-B81D-4309-B862-BF66C1B553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BD0CC-423F-4B58-AFF5-83B6DD233671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1305530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91C115-A262-4A77-B6D4-B9941B0709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FB8C93-9DF2-48A7-860F-EFEDF3AC43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4ECE32-6394-4AE2-819A-2F6F6E3D66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42D46-953D-4093-8E5E-3186632D28E1}" type="datetime8">
              <a:rPr lang="en-IL" smtClean="0"/>
              <a:t>01/25/2022 11:51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9630A9-2AF4-4611-ACB5-E518E48598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F31B9B-E27B-4EAD-B228-0CD0143F5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BD0CC-423F-4B58-AFF5-83B6DD233671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750976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590F087-BA28-4C07-8101-D40FAD3FB6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EF4AEFB-7E65-4894-91AC-D8B4136814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238E96-38B8-499E-9604-2197231BA8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6353A2-59D4-452B-A69D-CB052AA16907}" type="datetime8">
              <a:rPr lang="en-IL" smtClean="0"/>
              <a:t>01/25/2022 11:51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BE54A6-E118-4E5E-9594-7C616BB806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2419CD-B80E-4342-AF4F-E7CC4A4ACC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BD0CC-423F-4B58-AFF5-83B6DD233671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148889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F5FA96-4EBC-41FD-B854-45A6C77B6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8664B8-7CE1-4D35-993E-D11A0C63DD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99BA38-BE24-4516-B9DB-F0A91ACB8C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C340-9F2C-4C46-9386-7AF4D5BFA317}" type="datetime8">
              <a:rPr lang="en-IL" smtClean="0"/>
              <a:t>01/25/2022 11:51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72C358-86C6-4BFA-A8CE-33D947CF3C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7F5069-244D-4BC3-B1FC-23D3E3DC7E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BD0CC-423F-4B58-AFF5-83B6DD233671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9100724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BDA437-5417-4EDD-A8D8-1552DF33F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106443-F7FF-4E36-8204-8A68BFC001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6DC23C-F613-4800-9681-27D958EDC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EA2B1B-1765-4C52-8046-832DFFEC5B33}" type="datetime8">
              <a:rPr lang="en-IL" smtClean="0"/>
              <a:t>01/25/2022 11:51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267845-1658-432A-8249-44FE1689E6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5D1AD4-564B-444D-8BD4-5133EF7510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BD0CC-423F-4B58-AFF5-83B6DD233671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1740706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450780-CADC-4874-953C-B81992E7B9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6ED82-4E1D-42E3-8964-51C82AFFE0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39E53A-E095-4C5C-9F77-D683675936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5A080B-16E8-4020-80D9-F9D4B2E385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821B8-2EFD-46F5-B2B4-F6D7FFB0A1FB}" type="datetime8">
              <a:rPr lang="en-IL" smtClean="0"/>
              <a:t>01/25/2022 11:51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0BD69A-8DE6-4A79-BF84-EE9A5C6835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AB29C3-BB2A-429C-B3F3-10FC1C32F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BD0CC-423F-4B58-AFF5-83B6DD233671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5057919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D1BA68-F417-4242-AB17-8B6896E7BC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387087-B73B-4B74-939C-7EC68BF517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335624-AC15-4DC4-8034-3D4ADAE3E8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5E7C18C-4956-4DC8-99C1-49F7496A7E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7B6E96B-5C19-4D23-BC6B-FDC54495285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F7AF289-4986-4C8E-AA13-9330687A67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AC509-8313-4D34-A5E4-190FBA890714}" type="datetime8">
              <a:rPr lang="en-IL" smtClean="0"/>
              <a:t>01/25/2022 11:51</a:t>
            </a:fld>
            <a:endParaRPr lang="en-I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FA3DDCC-7B6A-4E02-8DDD-4BBA621437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5A054C-ED52-40D0-BBAE-B132CE3CC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BD0CC-423F-4B58-AFF5-83B6DD233671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4671914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D15A12-C18D-4E16-B7B3-919E4EEEC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3850237-95FC-4383-8561-F12AA0782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3688F-81F2-4DF7-8A63-9388C228F82F}" type="datetime8">
              <a:rPr lang="en-IL" smtClean="0"/>
              <a:t>01/25/2022 11:51</a:t>
            </a:fld>
            <a:endParaRPr lang="en-I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21781B-E34E-45E8-81DC-9C25D4E908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FDE28E-A227-4F08-A73E-A42DA237DA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BD0CC-423F-4B58-AFF5-83B6DD233671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2284890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441CCCE-7671-4476-B259-A12AEEFE52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F33E2-9BCE-4CAF-947E-F2E3502203AF}" type="datetime8">
              <a:rPr lang="en-IL" smtClean="0"/>
              <a:t>01/25/2022 11:51</a:t>
            </a:fld>
            <a:endParaRPr lang="en-I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0E50E37-EC55-428C-A987-6C460BEFC3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77C2DF-F69A-4169-BE3C-95FB2A3CF0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BD0CC-423F-4B58-AFF5-83B6DD233671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94474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356A53-1897-4501-8707-DA7C0DB3A1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086309-619C-4E42-8FE0-59E60A20C4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01EBF7-A094-4D90-9846-D1420F52BB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3BB36D-D246-4231-A07B-B7AD6FC2D7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FFF50-B0A3-4D7F-9A0A-2BF17ADCD2E3}" type="datetime8">
              <a:rPr lang="en-IL" smtClean="0"/>
              <a:t>01/25/2022 11:51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7A5A05-E07D-4D91-99F0-394BBC0243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DF07BC-D321-4670-8EAF-81D5BAFB07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BD0CC-423F-4B58-AFF5-83B6DD233671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1167277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946FB5-04E1-40A9-B6D8-F820CFEECD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7529DC-78C8-4EE5-9EDD-437643F1E4A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95BEAF-BEDE-4B00-8999-2ABFE49856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A6FA76-4FB9-433C-A23B-97060D4DB7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50824E-E528-4343-A440-FC331B536273}" type="datetime8">
              <a:rPr lang="en-IL" smtClean="0"/>
              <a:t>01/25/2022 11:51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CCEE56-4A42-415D-A7A0-C3C03481CA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B09207-B17F-45DA-8493-2627F0E35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BD0CC-423F-4B58-AFF5-83B6DD233671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8241510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EA8ECAE-2082-4C5D-974F-57E8C5BEC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ABF9D3-2DAB-4BE2-8E47-5F97FA51E4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BB6E71-B810-4DCD-A201-C64FACF816B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8DBB54-1346-421F-A1A2-17A7AD885EF8}" type="datetime8">
              <a:rPr lang="en-IL" smtClean="0"/>
              <a:t>01/25/2022 11:51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6F9EF2-CF32-486F-9F1F-752166DD81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D49FAE-6179-441E-96E4-98A4D7CA0D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DBD0CC-423F-4B58-AFF5-83B6DD233671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2259424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I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Relationship Id="rId14" Type="http://schemas.openxmlformats.org/officeDocument/2006/relationships/image" Target="../media/image4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4.png"/><Relationship Id="rId18" Type="http://schemas.openxmlformats.org/officeDocument/2006/relationships/image" Target="../media/image59.png"/><Relationship Id="rId3" Type="http://schemas.openxmlformats.org/officeDocument/2006/relationships/image" Target="../media/image44.png"/><Relationship Id="rId21" Type="http://schemas.openxmlformats.org/officeDocument/2006/relationships/image" Target="../media/image62.png"/><Relationship Id="rId7" Type="http://schemas.openxmlformats.org/officeDocument/2006/relationships/image" Target="../media/image48.png"/><Relationship Id="rId12" Type="http://schemas.openxmlformats.org/officeDocument/2006/relationships/image" Target="../media/image53.png"/><Relationship Id="rId17" Type="http://schemas.openxmlformats.org/officeDocument/2006/relationships/image" Target="../media/image58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57.png"/><Relationship Id="rId20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5" Type="http://schemas.openxmlformats.org/officeDocument/2006/relationships/image" Target="../media/image46.png"/><Relationship Id="rId15" Type="http://schemas.openxmlformats.org/officeDocument/2006/relationships/image" Target="../media/image56.png"/><Relationship Id="rId10" Type="http://schemas.openxmlformats.org/officeDocument/2006/relationships/image" Target="../media/image51.png"/><Relationship Id="rId19" Type="http://schemas.openxmlformats.org/officeDocument/2006/relationships/image" Target="../media/image60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Relationship Id="rId14" Type="http://schemas.openxmlformats.org/officeDocument/2006/relationships/image" Target="../media/image55.png"/><Relationship Id="rId22" Type="http://schemas.openxmlformats.org/officeDocument/2006/relationships/image" Target="../media/image6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0.png"/><Relationship Id="rId5" Type="http://schemas.openxmlformats.org/officeDocument/2006/relationships/image" Target="../media/image640.png"/><Relationship Id="rId4" Type="http://schemas.openxmlformats.org/officeDocument/2006/relationships/image" Target="../media/image6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6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13" Type="http://schemas.openxmlformats.org/officeDocument/2006/relationships/image" Target="../media/image83.png"/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12" Type="http://schemas.openxmlformats.org/officeDocument/2006/relationships/image" Target="../media/image8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11" Type="http://schemas.openxmlformats.org/officeDocument/2006/relationships/image" Target="../media/image81.png"/><Relationship Id="rId5" Type="http://schemas.openxmlformats.org/officeDocument/2006/relationships/image" Target="../media/image75.png"/><Relationship Id="rId15" Type="http://schemas.openxmlformats.org/officeDocument/2006/relationships/image" Target="../media/image85.png"/><Relationship Id="rId10" Type="http://schemas.openxmlformats.org/officeDocument/2006/relationships/image" Target="../media/image80.png"/><Relationship Id="rId4" Type="http://schemas.openxmlformats.org/officeDocument/2006/relationships/image" Target="../media/image74.png"/><Relationship Id="rId9" Type="http://schemas.openxmlformats.org/officeDocument/2006/relationships/image" Target="../media/image79.png"/><Relationship Id="rId14" Type="http://schemas.openxmlformats.org/officeDocument/2006/relationships/image" Target="../media/image8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13" Type="http://schemas.openxmlformats.org/officeDocument/2006/relationships/image" Target="../media/image83.png"/><Relationship Id="rId3" Type="http://schemas.openxmlformats.org/officeDocument/2006/relationships/image" Target="../media/image86.png"/><Relationship Id="rId7" Type="http://schemas.openxmlformats.org/officeDocument/2006/relationships/image" Target="../media/image77.png"/><Relationship Id="rId12" Type="http://schemas.openxmlformats.org/officeDocument/2006/relationships/image" Target="../media/image8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11" Type="http://schemas.openxmlformats.org/officeDocument/2006/relationships/image" Target="../media/image81.png"/><Relationship Id="rId5" Type="http://schemas.openxmlformats.org/officeDocument/2006/relationships/image" Target="../media/image75.png"/><Relationship Id="rId15" Type="http://schemas.openxmlformats.org/officeDocument/2006/relationships/image" Target="../media/image85.png"/><Relationship Id="rId10" Type="http://schemas.openxmlformats.org/officeDocument/2006/relationships/image" Target="../media/image80.png"/><Relationship Id="rId4" Type="http://schemas.openxmlformats.org/officeDocument/2006/relationships/image" Target="../media/image87.png"/><Relationship Id="rId9" Type="http://schemas.openxmlformats.org/officeDocument/2006/relationships/image" Target="../media/image79.png"/><Relationship Id="rId14" Type="http://schemas.openxmlformats.org/officeDocument/2006/relationships/image" Target="../media/image8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13" Type="http://schemas.openxmlformats.org/officeDocument/2006/relationships/image" Target="../media/image83.png"/><Relationship Id="rId3" Type="http://schemas.openxmlformats.org/officeDocument/2006/relationships/image" Target="../media/image88.png"/><Relationship Id="rId7" Type="http://schemas.openxmlformats.org/officeDocument/2006/relationships/image" Target="../media/image77.png"/><Relationship Id="rId12" Type="http://schemas.openxmlformats.org/officeDocument/2006/relationships/image" Target="../media/image8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11" Type="http://schemas.openxmlformats.org/officeDocument/2006/relationships/image" Target="../media/image81.png"/><Relationship Id="rId5" Type="http://schemas.openxmlformats.org/officeDocument/2006/relationships/image" Target="../media/image90.png"/><Relationship Id="rId15" Type="http://schemas.openxmlformats.org/officeDocument/2006/relationships/image" Target="../media/image85.png"/><Relationship Id="rId10" Type="http://schemas.openxmlformats.org/officeDocument/2006/relationships/image" Target="../media/image80.png"/><Relationship Id="rId4" Type="http://schemas.openxmlformats.org/officeDocument/2006/relationships/image" Target="../media/image89.png"/><Relationship Id="rId9" Type="http://schemas.openxmlformats.org/officeDocument/2006/relationships/image" Target="../media/image79.png"/><Relationship Id="rId14" Type="http://schemas.openxmlformats.org/officeDocument/2006/relationships/image" Target="../media/image8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13" Type="http://schemas.openxmlformats.org/officeDocument/2006/relationships/image" Target="../media/image84.png"/><Relationship Id="rId3" Type="http://schemas.openxmlformats.org/officeDocument/2006/relationships/image" Target="../media/image89.png"/><Relationship Id="rId7" Type="http://schemas.openxmlformats.org/officeDocument/2006/relationships/image" Target="../media/image78.png"/><Relationship Id="rId12" Type="http://schemas.openxmlformats.org/officeDocument/2006/relationships/image" Target="../media/image83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11" Type="http://schemas.openxmlformats.org/officeDocument/2006/relationships/image" Target="../media/image82.png"/><Relationship Id="rId5" Type="http://schemas.openxmlformats.org/officeDocument/2006/relationships/image" Target="../media/image92.png"/><Relationship Id="rId10" Type="http://schemas.openxmlformats.org/officeDocument/2006/relationships/image" Target="../media/image81.png"/><Relationship Id="rId4" Type="http://schemas.openxmlformats.org/officeDocument/2006/relationships/image" Target="../media/image91.png"/><Relationship Id="rId9" Type="http://schemas.openxmlformats.org/officeDocument/2006/relationships/image" Target="../media/image80.png"/><Relationship Id="rId14" Type="http://schemas.openxmlformats.org/officeDocument/2006/relationships/image" Target="../media/image8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13" Type="http://schemas.openxmlformats.org/officeDocument/2006/relationships/image" Target="../media/image84.png"/><Relationship Id="rId3" Type="http://schemas.openxmlformats.org/officeDocument/2006/relationships/image" Target="../media/image89.png"/><Relationship Id="rId7" Type="http://schemas.openxmlformats.org/officeDocument/2006/relationships/image" Target="../media/image78.png"/><Relationship Id="rId12" Type="http://schemas.openxmlformats.org/officeDocument/2006/relationships/image" Target="../media/image83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11" Type="http://schemas.openxmlformats.org/officeDocument/2006/relationships/image" Target="../media/image82.png"/><Relationship Id="rId5" Type="http://schemas.openxmlformats.org/officeDocument/2006/relationships/image" Target="../media/image93.png"/><Relationship Id="rId10" Type="http://schemas.openxmlformats.org/officeDocument/2006/relationships/image" Target="../media/image81.png"/><Relationship Id="rId4" Type="http://schemas.openxmlformats.org/officeDocument/2006/relationships/image" Target="../media/image91.png"/><Relationship Id="rId9" Type="http://schemas.openxmlformats.org/officeDocument/2006/relationships/image" Target="../media/image80.png"/><Relationship Id="rId14" Type="http://schemas.openxmlformats.org/officeDocument/2006/relationships/image" Target="../media/image8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13" Type="http://schemas.openxmlformats.org/officeDocument/2006/relationships/image" Target="../media/image84.png"/><Relationship Id="rId3" Type="http://schemas.openxmlformats.org/officeDocument/2006/relationships/image" Target="../media/image89.png"/><Relationship Id="rId7" Type="http://schemas.openxmlformats.org/officeDocument/2006/relationships/image" Target="../media/image97.png"/><Relationship Id="rId12" Type="http://schemas.openxmlformats.org/officeDocument/2006/relationships/image" Target="../media/image83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png"/><Relationship Id="rId11" Type="http://schemas.openxmlformats.org/officeDocument/2006/relationships/image" Target="../media/image82.png"/><Relationship Id="rId5" Type="http://schemas.openxmlformats.org/officeDocument/2006/relationships/image" Target="../media/image93.png"/><Relationship Id="rId10" Type="http://schemas.openxmlformats.org/officeDocument/2006/relationships/image" Target="../media/image81.png"/><Relationship Id="rId4" Type="http://schemas.openxmlformats.org/officeDocument/2006/relationships/image" Target="../media/image91.png"/><Relationship Id="rId9" Type="http://schemas.openxmlformats.org/officeDocument/2006/relationships/image" Target="../media/image80.png"/><Relationship Id="rId14" Type="http://schemas.openxmlformats.org/officeDocument/2006/relationships/image" Target="../media/image8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13" Type="http://schemas.openxmlformats.org/officeDocument/2006/relationships/image" Target="../media/image83.png"/><Relationship Id="rId3" Type="http://schemas.openxmlformats.org/officeDocument/2006/relationships/image" Target="../media/image88.png"/><Relationship Id="rId7" Type="http://schemas.openxmlformats.org/officeDocument/2006/relationships/image" Target="../media/image98.png"/><Relationship Id="rId12" Type="http://schemas.openxmlformats.org/officeDocument/2006/relationships/image" Target="../media/image82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11" Type="http://schemas.openxmlformats.org/officeDocument/2006/relationships/image" Target="../media/image81.png"/><Relationship Id="rId5" Type="http://schemas.openxmlformats.org/officeDocument/2006/relationships/image" Target="../media/image91.png"/><Relationship Id="rId15" Type="http://schemas.openxmlformats.org/officeDocument/2006/relationships/image" Target="../media/image85.png"/><Relationship Id="rId10" Type="http://schemas.openxmlformats.org/officeDocument/2006/relationships/image" Target="../media/image80.png"/><Relationship Id="rId4" Type="http://schemas.openxmlformats.org/officeDocument/2006/relationships/image" Target="../media/image89.png"/><Relationship Id="rId9" Type="http://schemas.openxmlformats.org/officeDocument/2006/relationships/image" Target="../media/image100.png"/><Relationship Id="rId14" Type="http://schemas.openxmlformats.org/officeDocument/2006/relationships/image" Target="../media/image8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7" Type="http://schemas.openxmlformats.org/officeDocument/2006/relationships/image" Target="../media/image107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3" Type="http://schemas.openxmlformats.org/officeDocument/2006/relationships/image" Target="../media/image108.png"/><Relationship Id="rId7" Type="http://schemas.openxmlformats.org/officeDocument/2006/relationships/image" Target="../media/image1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110.png"/><Relationship Id="rId4" Type="http://schemas.openxmlformats.org/officeDocument/2006/relationships/image" Target="../media/image109.png"/><Relationship Id="rId9" Type="http://schemas.openxmlformats.org/officeDocument/2006/relationships/image" Target="../media/image114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microsoft.com/office/2007/relationships/media" Target="../media/media3.avi"/><Relationship Id="rId7" Type="http://schemas.openxmlformats.org/officeDocument/2006/relationships/image" Target="../media/image70.png"/><Relationship Id="rId2" Type="http://schemas.openxmlformats.org/officeDocument/2006/relationships/video" Target="../media/media2.avi"/><Relationship Id="rId1" Type="http://schemas.microsoft.com/office/2007/relationships/media" Target="../media/media2.avi"/><Relationship Id="rId6" Type="http://schemas.openxmlformats.org/officeDocument/2006/relationships/image" Target="../media/image69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3.avi"/><Relationship Id="rId9" Type="http://schemas.openxmlformats.org/officeDocument/2006/relationships/image" Target="../media/image111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13" Type="http://schemas.openxmlformats.org/officeDocument/2006/relationships/image" Target="../media/image130.png"/><Relationship Id="rId3" Type="http://schemas.openxmlformats.org/officeDocument/2006/relationships/image" Target="../media/image120.png"/><Relationship Id="rId7" Type="http://schemas.openxmlformats.org/officeDocument/2006/relationships/image" Target="../media/image124.png"/><Relationship Id="rId12" Type="http://schemas.openxmlformats.org/officeDocument/2006/relationships/image" Target="../media/image129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3.png"/><Relationship Id="rId11" Type="http://schemas.openxmlformats.org/officeDocument/2006/relationships/image" Target="../media/image128.png"/><Relationship Id="rId5" Type="http://schemas.openxmlformats.org/officeDocument/2006/relationships/image" Target="../media/image122.png"/><Relationship Id="rId10" Type="http://schemas.openxmlformats.org/officeDocument/2006/relationships/image" Target="../media/image127.png"/><Relationship Id="rId4" Type="http://schemas.openxmlformats.org/officeDocument/2006/relationships/image" Target="../media/image121.png"/><Relationship Id="rId9" Type="http://schemas.openxmlformats.org/officeDocument/2006/relationships/image" Target="../media/image12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png"/><Relationship Id="rId13" Type="http://schemas.openxmlformats.org/officeDocument/2006/relationships/image" Target="../media/image142.png"/><Relationship Id="rId3" Type="http://schemas.openxmlformats.org/officeDocument/2006/relationships/image" Target="../media/image132.png"/><Relationship Id="rId7" Type="http://schemas.openxmlformats.org/officeDocument/2006/relationships/image" Target="../media/image136.png"/><Relationship Id="rId12" Type="http://schemas.openxmlformats.org/officeDocument/2006/relationships/image" Target="../media/image141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5.png"/><Relationship Id="rId11" Type="http://schemas.openxmlformats.org/officeDocument/2006/relationships/image" Target="../media/image140.png"/><Relationship Id="rId5" Type="http://schemas.openxmlformats.org/officeDocument/2006/relationships/image" Target="../media/image134.png"/><Relationship Id="rId15" Type="http://schemas.openxmlformats.org/officeDocument/2006/relationships/image" Target="../media/image144.png"/><Relationship Id="rId10" Type="http://schemas.openxmlformats.org/officeDocument/2006/relationships/image" Target="../media/image139.png"/><Relationship Id="rId4" Type="http://schemas.openxmlformats.org/officeDocument/2006/relationships/image" Target="../media/image133.png"/><Relationship Id="rId9" Type="http://schemas.openxmlformats.org/officeDocument/2006/relationships/image" Target="../media/image138.png"/><Relationship Id="rId14" Type="http://schemas.openxmlformats.org/officeDocument/2006/relationships/image" Target="../media/image14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46.png"/><Relationship Id="rId7" Type="http://schemas.openxmlformats.org/officeDocument/2006/relationships/image" Target="../media/image150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9.png"/><Relationship Id="rId5" Type="http://schemas.openxmlformats.org/officeDocument/2006/relationships/image" Target="../media/image148.png"/><Relationship Id="rId4" Type="http://schemas.openxmlformats.org/officeDocument/2006/relationships/image" Target="../media/image14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png"/><Relationship Id="rId3" Type="http://schemas.openxmlformats.org/officeDocument/2006/relationships/image" Target="../media/image152.png"/><Relationship Id="rId7" Type="http://schemas.openxmlformats.org/officeDocument/2006/relationships/image" Target="../media/image15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5.png"/><Relationship Id="rId5" Type="http://schemas.openxmlformats.org/officeDocument/2006/relationships/image" Target="../media/image154.png"/><Relationship Id="rId4" Type="http://schemas.openxmlformats.org/officeDocument/2006/relationships/image" Target="../media/image153.png"/><Relationship Id="rId9" Type="http://schemas.openxmlformats.org/officeDocument/2006/relationships/image" Target="../media/image15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0.png"/><Relationship Id="rId5" Type="http://schemas.openxmlformats.org/officeDocument/2006/relationships/image" Target="../media/image117.png"/><Relationship Id="rId4" Type="http://schemas.openxmlformats.org/officeDocument/2006/relationships/image" Target="../media/image41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0.png"/><Relationship Id="rId5" Type="http://schemas.openxmlformats.org/officeDocument/2006/relationships/image" Target="../media/image117.png"/><Relationship Id="rId4" Type="http://schemas.openxmlformats.org/officeDocument/2006/relationships/image" Target="../media/image45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0.png"/><Relationship Id="rId5" Type="http://schemas.openxmlformats.org/officeDocument/2006/relationships/image" Target="../media/image117.png"/><Relationship Id="rId4" Type="http://schemas.openxmlformats.org/officeDocument/2006/relationships/image" Target="../media/image47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0.png"/><Relationship Id="rId5" Type="http://schemas.openxmlformats.org/officeDocument/2006/relationships/image" Target="../media/image117.png"/><Relationship Id="rId4" Type="http://schemas.openxmlformats.org/officeDocument/2006/relationships/image" Target="../media/image490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7.png"/><Relationship Id="rId3" Type="http://schemas.openxmlformats.org/officeDocument/2006/relationships/image" Target="../media/image117.png"/><Relationship Id="rId7" Type="http://schemas.openxmlformats.org/officeDocument/2006/relationships/image" Target="../media/image16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5.png"/><Relationship Id="rId5" Type="http://schemas.openxmlformats.org/officeDocument/2006/relationships/image" Target="../media/image160.png"/><Relationship Id="rId10" Type="http://schemas.openxmlformats.org/officeDocument/2006/relationships/image" Target="../media/image560.png"/><Relationship Id="rId4" Type="http://schemas.openxmlformats.org/officeDocument/2006/relationships/image" Target="../media/image500.png"/><Relationship Id="rId9" Type="http://schemas.openxmlformats.org/officeDocument/2006/relationships/image" Target="../media/image16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4.mp4"/><Relationship Id="rId1" Type="http://schemas.openxmlformats.org/officeDocument/2006/relationships/video" Target="NULL" TargetMode="External"/><Relationship Id="rId6" Type="http://schemas.openxmlformats.org/officeDocument/2006/relationships/image" Target="../media/image164.png"/><Relationship Id="rId5" Type="http://schemas.openxmlformats.org/officeDocument/2006/relationships/image" Target="../media/image163.png"/><Relationship Id="rId4" Type="http://schemas.openxmlformats.org/officeDocument/2006/relationships/notesSlide" Target="../notesSlides/notesSlide2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17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929F9D3-418E-4240-84C8-52A8AD6C8A83}"/>
              </a:ext>
            </a:extLst>
          </p:cNvPr>
          <p:cNvSpPr txBox="1"/>
          <p:nvPr/>
        </p:nvSpPr>
        <p:spPr>
          <a:xfrm>
            <a:off x="4400274" y="5227783"/>
            <a:ext cx="339067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Sher and Alon</a:t>
            </a:r>
            <a:endParaRPr lang="en-IL" sz="4400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EB37FE6-2B37-4CD7-BD06-7E8059CB78E8}"/>
              </a:ext>
            </a:extLst>
          </p:cNvPr>
          <p:cNvGrpSpPr/>
          <p:nvPr/>
        </p:nvGrpSpPr>
        <p:grpSpPr>
          <a:xfrm>
            <a:off x="2068944" y="3251200"/>
            <a:ext cx="8328627" cy="1323439"/>
            <a:chOff x="2216727" y="1801091"/>
            <a:chExt cx="8328627" cy="132343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13625B2-81C0-4B63-8287-B35E04752894}"/>
                </a:ext>
              </a:extLst>
            </p:cNvPr>
            <p:cNvSpPr txBox="1"/>
            <p:nvPr/>
          </p:nvSpPr>
          <p:spPr>
            <a:xfrm>
              <a:off x="2216727" y="1801091"/>
              <a:ext cx="832862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Probabilistic Data Association for Semantic SLAM</a:t>
              </a:r>
              <a:endParaRPr lang="en-IL" sz="3200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592FAF9-DC28-44F8-AE8C-5D9CC0FD98E0}"/>
                </a:ext>
              </a:extLst>
            </p:cNvPr>
            <p:cNvSpPr txBox="1"/>
            <p:nvPr/>
          </p:nvSpPr>
          <p:spPr>
            <a:xfrm>
              <a:off x="2918691" y="2385866"/>
              <a:ext cx="65473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2">
                      <a:lumMod val="50000"/>
                    </a:schemeClr>
                  </a:solidFill>
                </a:rPr>
                <a:t>Sean L. Bowman, Nikolay </a:t>
              </a:r>
              <a:r>
                <a:rPr lang="en-US" dirty="0" err="1">
                  <a:solidFill>
                    <a:schemeClr val="bg2">
                      <a:lumMod val="50000"/>
                    </a:schemeClr>
                  </a:solidFill>
                </a:rPr>
                <a:t>Atanasov</a:t>
              </a:r>
              <a:r>
                <a:rPr lang="en-US" dirty="0">
                  <a:solidFill>
                    <a:schemeClr val="bg2">
                      <a:lumMod val="50000"/>
                    </a:schemeClr>
                  </a:solidFill>
                </a:rPr>
                <a:t>, Kostas </a:t>
              </a:r>
              <a:r>
                <a:rPr lang="en-US" dirty="0" err="1">
                  <a:solidFill>
                    <a:schemeClr val="bg2">
                      <a:lumMod val="50000"/>
                    </a:schemeClr>
                  </a:solidFill>
                </a:rPr>
                <a:t>Daniilidis</a:t>
              </a:r>
              <a:r>
                <a:rPr lang="en-US" dirty="0">
                  <a:solidFill>
                    <a:schemeClr val="bg2">
                      <a:lumMod val="50000"/>
                    </a:schemeClr>
                  </a:solidFill>
                </a:rPr>
                <a:t>, George J. Papas</a:t>
              </a:r>
              <a:endParaRPr lang="en-IL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3EB0858-82FF-4BBD-88BE-4DBF633CB3DA}"/>
                </a:ext>
              </a:extLst>
            </p:cNvPr>
            <p:cNvSpPr txBox="1"/>
            <p:nvPr/>
          </p:nvSpPr>
          <p:spPr>
            <a:xfrm>
              <a:off x="5721927" y="2755198"/>
              <a:ext cx="11448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2">
                      <a:lumMod val="50000"/>
                    </a:schemeClr>
                  </a:solidFill>
                </a:rPr>
                <a:t>ICRA 2017</a:t>
              </a:r>
              <a:endParaRPr lang="en-IL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9FADF10A-2ACF-46FD-82DC-6AB497DC0BB3}"/>
              </a:ext>
            </a:extLst>
          </p:cNvPr>
          <p:cNvGrpSpPr/>
          <p:nvPr/>
        </p:nvGrpSpPr>
        <p:grpSpPr>
          <a:xfrm>
            <a:off x="1446186" y="1379518"/>
            <a:ext cx="9196813" cy="1354216"/>
            <a:chOff x="2216727" y="1801091"/>
            <a:chExt cx="9196813" cy="1354216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049E188-E585-4476-82D4-3FC060532333}"/>
                </a:ext>
              </a:extLst>
            </p:cNvPr>
            <p:cNvSpPr txBox="1"/>
            <p:nvPr/>
          </p:nvSpPr>
          <p:spPr>
            <a:xfrm>
              <a:off x="2216727" y="1801091"/>
              <a:ext cx="919681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SLAM with Objects using a Nonparametric Pose Graph</a:t>
              </a:r>
              <a:endParaRPr lang="en-IL" sz="3200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0E93AFD-91C5-4DDF-A27A-C8BBEF346EB7}"/>
                </a:ext>
              </a:extLst>
            </p:cNvPr>
            <p:cNvSpPr txBox="1"/>
            <p:nvPr/>
          </p:nvSpPr>
          <p:spPr>
            <a:xfrm>
              <a:off x="3398974" y="2413114"/>
              <a:ext cx="67635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chemeClr val="bg2">
                      <a:lumMod val="50000"/>
                    </a:schemeClr>
                  </a:solidFill>
                </a:rPr>
                <a:t>Beipeng</a:t>
              </a:r>
              <a:r>
                <a:rPr lang="en-US" dirty="0">
                  <a:solidFill>
                    <a:schemeClr val="bg2">
                      <a:lumMod val="50000"/>
                    </a:schemeClr>
                  </a:solidFill>
                </a:rPr>
                <a:t> Mu, Shih-Yuan Liu, Liam Paull, John Leonard, Jonathan P. How</a:t>
              </a:r>
              <a:endParaRPr lang="en-IL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B46966B-E7F5-4DF2-B770-E8EBB2620C28}"/>
                </a:ext>
              </a:extLst>
            </p:cNvPr>
            <p:cNvSpPr txBox="1"/>
            <p:nvPr/>
          </p:nvSpPr>
          <p:spPr>
            <a:xfrm>
              <a:off x="6344685" y="2785975"/>
              <a:ext cx="11442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2">
                      <a:lumMod val="50000"/>
                    </a:schemeClr>
                  </a:solidFill>
                </a:rPr>
                <a:t>IROS 2016</a:t>
              </a:r>
              <a:endParaRPr lang="en-IL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79BE05B6-65EA-4E31-97A8-340C6ADDFBE3}"/>
              </a:ext>
            </a:extLst>
          </p:cNvPr>
          <p:cNvSpPr/>
          <p:nvPr/>
        </p:nvSpPr>
        <p:spPr>
          <a:xfrm>
            <a:off x="1365020" y="1345333"/>
            <a:ext cx="9359144" cy="653144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E143097-CA7A-4F49-B27E-DE8F9685804A}"/>
              </a:ext>
            </a:extLst>
          </p:cNvPr>
          <p:cNvCxnSpPr>
            <a:cxnSpLocks/>
          </p:cNvCxnSpPr>
          <p:nvPr/>
        </p:nvCxnSpPr>
        <p:spPr>
          <a:xfrm>
            <a:off x="2517605" y="1870195"/>
            <a:ext cx="2183704" cy="0"/>
          </a:xfrm>
          <a:prstGeom prst="line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53A0605-6019-4C26-9437-1AA537396B89}"/>
              </a:ext>
            </a:extLst>
          </p:cNvPr>
          <p:cNvCxnSpPr>
            <a:cxnSpLocks/>
          </p:cNvCxnSpPr>
          <p:nvPr/>
        </p:nvCxnSpPr>
        <p:spPr>
          <a:xfrm>
            <a:off x="7684655" y="3771323"/>
            <a:ext cx="1522795" cy="0"/>
          </a:xfrm>
          <a:prstGeom prst="line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C55CA7C-F343-4793-AAAC-28FDE1F0E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BD0CC-423F-4B58-AFF5-83B6DD233671}" type="slidenum">
              <a:rPr lang="en-IL" smtClean="0"/>
              <a:t>1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146258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4722AC-2FC9-4DFC-89AC-12BA304FA8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696" y="290556"/>
            <a:ext cx="5560304" cy="6481985"/>
          </a:xfrm>
          <a:prstGeom prst="rect">
            <a:avLst/>
          </a:prstGeom>
        </p:spPr>
      </p:pic>
      <p:sp>
        <p:nvSpPr>
          <p:cNvPr id="8" name="Right Brace 7">
            <a:extLst>
              <a:ext uri="{FF2B5EF4-FFF2-40B4-BE49-F238E27FC236}">
                <a16:creationId xmlns:a16="http://schemas.microsoft.com/office/drawing/2014/main" id="{CD279E2B-88CD-4505-8571-6A2118D3A6C4}"/>
              </a:ext>
            </a:extLst>
          </p:cNvPr>
          <p:cNvSpPr/>
          <p:nvPr/>
        </p:nvSpPr>
        <p:spPr>
          <a:xfrm>
            <a:off x="6096000" y="1649896"/>
            <a:ext cx="252038" cy="526773"/>
          </a:xfrm>
          <a:prstGeom prst="rightBrac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224E5AC-93F1-4C39-B103-35FF1BBD54E4}"/>
              </a:ext>
            </a:extLst>
          </p:cNvPr>
          <p:cNvGrpSpPr/>
          <p:nvPr/>
        </p:nvGrpSpPr>
        <p:grpSpPr>
          <a:xfrm>
            <a:off x="7099540" y="227072"/>
            <a:ext cx="4556764" cy="1200329"/>
            <a:chOff x="7099540" y="227072"/>
            <a:chExt cx="4556764" cy="1200329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CC958706-C4A0-4674-BB02-B983B26E1D18}"/>
                </a:ext>
              </a:extLst>
            </p:cNvPr>
            <p:cNvSpPr txBox="1"/>
            <p:nvPr/>
          </p:nvSpPr>
          <p:spPr>
            <a:xfrm>
              <a:off x="7256362" y="227072"/>
              <a:ext cx="439994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Step1: </a:t>
              </a:r>
              <a:br>
                <a:rPr lang="en-US" dirty="0"/>
              </a:br>
              <a:r>
                <a:rPr lang="en-US" dirty="0"/>
                <a:t>Initialize with Frame-by-Frame state with the assumption that each object viewed is a unique object</a:t>
              </a:r>
              <a:endParaRPr lang="en-IL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663E5A3-55B1-478C-90B5-88A8D96670FE}"/>
                </a:ext>
              </a:extLst>
            </p:cNvPr>
            <p:cNvSpPr/>
            <p:nvPr/>
          </p:nvSpPr>
          <p:spPr>
            <a:xfrm>
              <a:off x="7099540" y="227073"/>
              <a:ext cx="4556764" cy="1200328"/>
            </a:xfrm>
            <a:prstGeom prst="rect">
              <a:avLst/>
            </a:prstGeom>
            <a:noFill/>
            <a:ln w="762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</p:grpSp>
    </p:spTree>
    <p:extLst>
      <p:ext uri="{BB962C8B-B14F-4D97-AF65-F5344CB8AC3E}">
        <p14:creationId xmlns:p14="http://schemas.microsoft.com/office/powerpoint/2010/main" val="3856096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8C43DA9D-55D6-4AD7-8964-9C6D5FBCE299}"/>
              </a:ext>
            </a:extLst>
          </p:cNvPr>
          <p:cNvGrpSpPr/>
          <p:nvPr/>
        </p:nvGrpSpPr>
        <p:grpSpPr>
          <a:xfrm>
            <a:off x="8039383" y="1590151"/>
            <a:ext cx="3370102" cy="4950252"/>
            <a:chOff x="8537716" y="1622134"/>
            <a:chExt cx="2614196" cy="3839922"/>
          </a:xfrm>
        </p:grpSpPr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B57873A5-5A14-4AAD-B0C9-6712EF078606}"/>
                </a:ext>
              </a:extLst>
            </p:cNvPr>
            <p:cNvGrpSpPr/>
            <p:nvPr/>
          </p:nvGrpSpPr>
          <p:grpSpPr>
            <a:xfrm>
              <a:off x="8537716" y="1622134"/>
              <a:ext cx="2614196" cy="3839922"/>
              <a:chOff x="9517449" y="327048"/>
              <a:chExt cx="2030420" cy="2982430"/>
            </a:xfrm>
          </p:grpSpPr>
          <p:grpSp>
            <p:nvGrpSpPr>
              <p:cNvPr id="103" name="Group 102">
                <a:extLst>
                  <a:ext uri="{FF2B5EF4-FFF2-40B4-BE49-F238E27FC236}">
                    <a16:creationId xmlns:a16="http://schemas.microsoft.com/office/drawing/2014/main" id="{8707E2EE-7AEE-4129-ABAF-D1C5E43DB028}"/>
                  </a:ext>
                </a:extLst>
              </p:cNvPr>
              <p:cNvGrpSpPr/>
              <p:nvPr/>
            </p:nvGrpSpPr>
            <p:grpSpPr>
              <a:xfrm>
                <a:off x="9517449" y="899336"/>
                <a:ext cx="2030420" cy="2410142"/>
                <a:chOff x="7987752" y="4027238"/>
                <a:chExt cx="2030420" cy="2410142"/>
              </a:xfrm>
            </p:grpSpPr>
            <p:grpSp>
              <p:nvGrpSpPr>
                <p:cNvPr id="106" name="Group 105">
                  <a:extLst>
                    <a:ext uri="{FF2B5EF4-FFF2-40B4-BE49-F238E27FC236}">
                      <a16:creationId xmlns:a16="http://schemas.microsoft.com/office/drawing/2014/main" id="{08A1515B-EEDD-459D-B292-DE7A79B090BD}"/>
                    </a:ext>
                  </a:extLst>
                </p:cNvPr>
                <p:cNvGrpSpPr/>
                <p:nvPr/>
              </p:nvGrpSpPr>
              <p:grpSpPr>
                <a:xfrm>
                  <a:off x="7987752" y="4027238"/>
                  <a:ext cx="2030420" cy="2333548"/>
                  <a:chOff x="7939043" y="1625125"/>
                  <a:chExt cx="3240279" cy="3724030"/>
                </a:xfrm>
              </p:grpSpPr>
              <p:sp>
                <p:nvSpPr>
                  <p:cNvPr id="110" name="Freeform: Shape 109">
                    <a:extLst>
                      <a:ext uri="{FF2B5EF4-FFF2-40B4-BE49-F238E27FC236}">
                        <a16:creationId xmlns:a16="http://schemas.microsoft.com/office/drawing/2014/main" id="{34895F75-DC10-4C3B-A425-789B6B5C4B4E}"/>
                      </a:ext>
                    </a:extLst>
                  </p:cNvPr>
                  <p:cNvSpPr/>
                  <p:nvPr/>
                </p:nvSpPr>
                <p:spPr>
                  <a:xfrm>
                    <a:off x="8041593" y="1717705"/>
                    <a:ext cx="3017986" cy="3290131"/>
                  </a:xfrm>
                  <a:custGeom>
                    <a:avLst/>
                    <a:gdLst>
                      <a:gd name="connsiteX0" fmla="*/ 0 w 3017986"/>
                      <a:gd name="connsiteY0" fmla="*/ 3290131 h 3290131"/>
                      <a:gd name="connsiteX1" fmla="*/ 170915 w 3017986"/>
                      <a:gd name="connsiteY1" fmla="*/ 2751745 h 3290131"/>
                      <a:gd name="connsiteX2" fmla="*/ 452927 w 3017986"/>
                      <a:gd name="connsiteY2" fmla="*/ 2427005 h 3290131"/>
                      <a:gd name="connsiteX3" fmla="*/ 974220 w 3017986"/>
                      <a:gd name="connsiteY3" fmla="*/ 2127902 h 3290131"/>
                      <a:gd name="connsiteX4" fmla="*/ 1239140 w 3017986"/>
                      <a:gd name="connsiteY4" fmla="*/ 1991170 h 3290131"/>
                      <a:gd name="connsiteX5" fmla="*/ 1760433 w 3017986"/>
                      <a:gd name="connsiteY5" fmla="*/ 1777525 h 3290131"/>
                      <a:gd name="connsiteX6" fmla="*/ 2059536 w 3017986"/>
                      <a:gd name="connsiteY6" fmla="*/ 1666430 h 3290131"/>
                      <a:gd name="connsiteX7" fmla="*/ 2298818 w 3017986"/>
                      <a:gd name="connsiteY7" fmla="*/ 1538243 h 3290131"/>
                      <a:gd name="connsiteX8" fmla="*/ 2734654 w 3017986"/>
                      <a:gd name="connsiteY8" fmla="*/ 1204957 h 3290131"/>
                      <a:gd name="connsiteX9" fmla="*/ 2905570 w 3017986"/>
                      <a:gd name="connsiteY9" fmla="*/ 811850 h 3290131"/>
                      <a:gd name="connsiteX10" fmla="*/ 3008119 w 3017986"/>
                      <a:gd name="connsiteY10" fmla="*/ 290557 h 3290131"/>
                      <a:gd name="connsiteX11" fmla="*/ 3008119 w 3017986"/>
                      <a:gd name="connsiteY11" fmla="*/ 0 h 329013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3017986" h="3290131">
                        <a:moveTo>
                          <a:pt x="0" y="3290131"/>
                        </a:moveTo>
                        <a:cubicBezTo>
                          <a:pt x="47713" y="3092865"/>
                          <a:pt x="95427" y="2895599"/>
                          <a:pt x="170915" y="2751745"/>
                        </a:cubicBezTo>
                        <a:cubicBezTo>
                          <a:pt x="246403" y="2607891"/>
                          <a:pt x="319043" y="2530979"/>
                          <a:pt x="452927" y="2427005"/>
                        </a:cubicBezTo>
                        <a:cubicBezTo>
                          <a:pt x="586811" y="2323031"/>
                          <a:pt x="843185" y="2200541"/>
                          <a:pt x="974220" y="2127902"/>
                        </a:cubicBezTo>
                        <a:cubicBezTo>
                          <a:pt x="1105256" y="2055263"/>
                          <a:pt x="1108105" y="2049566"/>
                          <a:pt x="1239140" y="1991170"/>
                        </a:cubicBezTo>
                        <a:cubicBezTo>
                          <a:pt x="1370175" y="1932774"/>
                          <a:pt x="1623700" y="1831648"/>
                          <a:pt x="1760433" y="1777525"/>
                        </a:cubicBezTo>
                        <a:cubicBezTo>
                          <a:pt x="1897166" y="1723402"/>
                          <a:pt x="1969805" y="1706310"/>
                          <a:pt x="2059536" y="1666430"/>
                        </a:cubicBezTo>
                        <a:cubicBezTo>
                          <a:pt x="2149267" y="1626550"/>
                          <a:pt x="2186298" y="1615155"/>
                          <a:pt x="2298818" y="1538243"/>
                        </a:cubicBezTo>
                        <a:cubicBezTo>
                          <a:pt x="2411338" y="1461331"/>
                          <a:pt x="2633529" y="1326022"/>
                          <a:pt x="2734654" y="1204957"/>
                        </a:cubicBezTo>
                        <a:cubicBezTo>
                          <a:pt x="2835779" y="1083891"/>
                          <a:pt x="2859993" y="964250"/>
                          <a:pt x="2905570" y="811850"/>
                        </a:cubicBezTo>
                        <a:cubicBezTo>
                          <a:pt x="2951147" y="659450"/>
                          <a:pt x="2991028" y="425865"/>
                          <a:pt x="3008119" y="290557"/>
                        </a:cubicBezTo>
                        <a:cubicBezTo>
                          <a:pt x="3025210" y="155249"/>
                          <a:pt x="3016664" y="77624"/>
                          <a:pt x="3008119" y="0"/>
                        </a:cubicBezTo>
                      </a:path>
                    </a:pathLst>
                  </a:custGeom>
                  <a:noFill/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L"/>
                  </a:p>
                </p:txBody>
              </p:sp>
              <p:grpSp>
                <p:nvGrpSpPr>
                  <p:cNvPr id="111" name="Group 110">
                    <a:extLst>
                      <a:ext uri="{FF2B5EF4-FFF2-40B4-BE49-F238E27FC236}">
                        <a16:creationId xmlns:a16="http://schemas.microsoft.com/office/drawing/2014/main" id="{015D6384-BA99-4E30-9334-92E18111E924}"/>
                      </a:ext>
                    </a:extLst>
                  </p:cNvPr>
                  <p:cNvGrpSpPr/>
                  <p:nvPr/>
                </p:nvGrpSpPr>
                <p:grpSpPr>
                  <a:xfrm>
                    <a:off x="7939043" y="1625125"/>
                    <a:ext cx="3240279" cy="3724030"/>
                    <a:chOff x="7631394" y="1112377"/>
                    <a:chExt cx="3240279" cy="3724030"/>
                  </a:xfrm>
                </p:grpSpPr>
                <p:sp>
                  <p:nvSpPr>
                    <p:cNvPr id="112" name="Oval 111">
                      <a:extLst>
                        <a:ext uri="{FF2B5EF4-FFF2-40B4-BE49-F238E27FC236}">
                          <a16:creationId xmlns:a16="http://schemas.microsoft.com/office/drawing/2014/main" id="{226E5674-16B9-41C0-8561-086248F026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631394" y="4332718"/>
                      <a:ext cx="247828" cy="247828"/>
                    </a:xfrm>
                    <a:prstGeom prst="ellipse">
                      <a:avLst/>
                    </a:prstGeom>
                    <a:solidFill>
                      <a:srgbClr val="00B0F0"/>
                    </a:solidFill>
                    <a:ln w="381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IL"/>
                    </a:p>
                  </p:txBody>
                </p:sp>
                <p:sp>
                  <p:nvSpPr>
                    <p:cNvPr id="113" name="Oval 112">
                      <a:extLst>
                        <a:ext uri="{FF2B5EF4-FFF2-40B4-BE49-F238E27FC236}">
                          <a16:creationId xmlns:a16="http://schemas.microsoft.com/office/drawing/2014/main" id="{807FCCBE-31DE-42A4-B799-BF2007171F8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057259" y="3519443"/>
                      <a:ext cx="247828" cy="247828"/>
                    </a:xfrm>
                    <a:prstGeom prst="ellipse">
                      <a:avLst/>
                    </a:prstGeom>
                    <a:solidFill>
                      <a:srgbClr val="00B0F0"/>
                    </a:solidFill>
                    <a:ln w="381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IL"/>
                    </a:p>
                  </p:txBody>
                </p:sp>
                <p:sp>
                  <p:nvSpPr>
                    <p:cNvPr id="114" name="Oval 113">
                      <a:extLst>
                        <a:ext uri="{FF2B5EF4-FFF2-40B4-BE49-F238E27FC236}">
                          <a16:creationId xmlns:a16="http://schemas.microsoft.com/office/drawing/2014/main" id="{E06E6B5D-1F82-47EA-AC2C-32E9E40CFB1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67685" y="3056546"/>
                      <a:ext cx="247828" cy="247828"/>
                    </a:xfrm>
                    <a:prstGeom prst="ellipse">
                      <a:avLst/>
                    </a:prstGeom>
                    <a:solidFill>
                      <a:srgbClr val="00B0F0"/>
                    </a:solidFill>
                    <a:ln w="381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IL"/>
                    </a:p>
                  </p:txBody>
                </p:sp>
                <p:sp>
                  <p:nvSpPr>
                    <p:cNvPr id="115" name="Oval 114">
                      <a:extLst>
                        <a:ext uri="{FF2B5EF4-FFF2-40B4-BE49-F238E27FC236}">
                          <a16:creationId xmlns:a16="http://schemas.microsoft.com/office/drawing/2014/main" id="{974E1C0C-9CDF-4D08-9389-FCDF4D5B27D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917393" y="2627832"/>
                      <a:ext cx="247828" cy="247828"/>
                    </a:xfrm>
                    <a:prstGeom prst="ellipse">
                      <a:avLst/>
                    </a:prstGeom>
                    <a:solidFill>
                      <a:srgbClr val="00B0F0"/>
                    </a:solidFill>
                    <a:ln w="381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IL"/>
                    </a:p>
                  </p:txBody>
                </p:sp>
                <p:cxnSp>
                  <p:nvCxnSpPr>
                    <p:cNvPr id="116" name="Straight Connector 115">
                      <a:extLst>
                        <a:ext uri="{FF2B5EF4-FFF2-40B4-BE49-F238E27FC236}">
                          <a16:creationId xmlns:a16="http://schemas.microsoft.com/office/drawing/2014/main" id="{940A70EA-968F-4941-99B2-D67AA048821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7938455" y="4549209"/>
                      <a:ext cx="1354951" cy="287198"/>
                    </a:xfrm>
                    <a:prstGeom prst="line">
                      <a:avLst/>
                    </a:prstGeom>
                    <a:ln>
                      <a:headEnd type="none" w="med" len="med"/>
                      <a:tailEnd type="triangle" w="med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7" name="Straight Connector 116">
                      <a:extLst>
                        <a:ext uri="{FF2B5EF4-FFF2-40B4-BE49-F238E27FC236}">
                          <a16:creationId xmlns:a16="http://schemas.microsoft.com/office/drawing/2014/main" id="{7927E9DE-F7E0-4998-960E-B1801A9F5C52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8389191" y="3767271"/>
                      <a:ext cx="963262" cy="839158"/>
                    </a:xfrm>
                    <a:prstGeom prst="line">
                      <a:avLst/>
                    </a:prstGeom>
                    <a:ln>
                      <a:headEnd type="none" w="med" len="med"/>
                      <a:tailEnd type="triangle" w="med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8" name="Straight Connector 117">
                      <a:extLst>
                        <a:ext uri="{FF2B5EF4-FFF2-40B4-BE49-F238E27FC236}">
                          <a16:creationId xmlns:a16="http://schemas.microsoft.com/office/drawing/2014/main" id="{D953F2E2-D55D-42D1-A796-58DA717DD44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9720276" y="2973936"/>
                      <a:ext cx="350286" cy="1674311"/>
                    </a:xfrm>
                    <a:prstGeom prst="line">
                      <a:avLst/>
                    </a:prstGeom>
                    <a:ln>
                      <a:headEnd type="none" w="med" len="med"/>
                      <a:tailEnd type="triangle" w="med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19" name="Oval 118">
                      <a:extLst>
                        <a:ext uri="{FF2B5EF4-FFF2-40B4-BE49-F238E27FC236}">
                          <a16:creationId xmlns:a16="http://schemas.microsoft.com/office/drawing/2014/main" id="{A68D8193-48C0-47CF-8A42-DBB47062A0D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514175" y="1908561"/>
                      <a:ext cx="247828" cy="247828"/>
                    </a:xfrm>
                    <a:prstGeom prst="ellipse">
                      <a:avLst/>
                    </a:prstGeom>
                    <a:solidFill>
                      <a:srgbClr val="00B0F0"/>
                    </a:solidFill>
                    <a:ln w="381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IL"/>
                    </a:p>
                  </p:txBody>
                </p:sp>
                <p:sp>
                  <p:nvSpPr>
                    <p:cNvPr id="120" name="Oval 119">
                      <a:extLst>
                        <a:ext uri="{FF2B5EF4-FFF2-40B4-BE49-F238E27FC236}">
                          <a16:creationId xmlns:a16="http://schemas.microsoft.com/office/drawing/2014/main" id="{F316469F-BC71-4E5A-ACB6-A491ECD9393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623845" y="1112377"/>
                      <a:ext cx="247828" cy="247828"/>
                    </a:xfrm>
                    <a:prstGeom prst="ellipse">
                      <a:avLst/>
                    </a:prstGeom>
                    <a:solidFill>
                      <a:srgbClr val="00B0F0"/>
                    </a:solidFill>
                    <a:ln w="381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IL"/>
                    </a:p>
                  </p:txBody>
                </p:sp>
                <p:cxnSp>
                  <p:nvCxnSpPr>
                    <p:cNvPr id="121" name="Straight Connector 120">
                      <a:extLst>
                        <a:ext uri="{FF2B5EF4-FFF2-40B4-BE49-F238E27FC236}">
                          <a16:creationId xmlns:a16="http://schemas.microsoft.com/office/drawing/2014/main" id="{4D90CCBF-49E4-4E11-AAD0-F4036018C80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9275800" y="1688494"/>
                      <a:ext cx="1108706" cy="313742"/>
                    </a:xfrm>
                    <a:prstGeom prst="line">
                      <a:avLst/>
                    </a:prstGeom>
                    <a:ln>
                      <a:headEnd type="triangle" w="med" len="med"/>
                      <a:tailEnd type="none" w="med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22" name="Straight Connector 121">
                      <a:extLst>
                        <a:ext uri="{FF2B5EF4-FFF2-40B4-BE49-F238E27FC236}">
                          <a16:creationId xmlns:a16="http://schemas.microsoft.com/office/drawing/2014/main" id="{1794FFA8-DADF-4D4E-B9D4-73C87BCB03A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9153126" y="1193471"/>
                      <a:ext cx="1263585" cy="313637"/>
                    </a:xfrm>
                    <a:prstGeom prst="line">
                      <a:avLst/>
                    </a:prstGeom>
                    <a:ln>
                      <a:headEnd type="triangle" w="med" len="med"/>
                      <a:tailEnd type="none" w="med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23" name="Straight Connector 122">
                      <a:extLst>
                        <a:ext uri="{FF2B5EF4-FFF2-40B4-BE49-F238E27FC236}">
                          <a16:creationId xmlns:a16="http://schemas.microsoft.com/office/drawing/2014/main" id="{E90A4FD1-3B3D-4956-8200-FC6B1E708897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9153126" y="2055464"/>
                      <a:ext cx="764267" cy="508242"/>
                    </a:xfrm>
                    <a:prstGeom prst="line">
                      <a:avLst/>
                    </a:prstGeom>
                    <a:ln>
                      <a:headEnd type="triangle" w="med" len="med"/>
                      <a:tailEnd type="none" w="med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sp>
              <p:nvSpPr>
                <p:cNvPr id="107" name="Star: 5 Points 106">
                  <a:extLst>
                    <a:ext uri="{FF2B5EF4-FFF2-40B4-BE49-F238E27FC236}">
                      <a16:creationId xmlns:a16="http://schemas.microsoft.com/office/drawing/2014/main" id="{B91FF00A-F944-455C-8201-782F31F6A955}"/>
                    </a:ext>
                  </a:extLst>
                </p:cNvPr>
                <p:cNvSpPr/>
                <p:nvPr/>
              </p:nvSpPr>
              <p:spPr>
                <a:xfrm>
                  <a:off x="9094589" y="6256131"/>
                  <a:ext cx="181249" cy="181249"/>
                </a:xfrm>
                <a:prstGeom prst="star5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L"/>
                </a:p>
              </p:txBody>
            </p:sp>
            <p:sp>
              <p:nvSpPr>
                <p:cNvPr id="108" name="Star: 5 Points 107">
                  <a:extLst>
                    <a:ext uri="{FF2B5EF4-FFF2-40B4-BE49-F238E27FC236}">
                      <a16:creationId xmlns:a16="http://schemas.microsoft.com/office/drawing/2014/main" id="{D155DED8-C606-4F69-A694-8BE768799FF4}"/>
                    </a:ext>
                  </a:extLst>
                </p:cNvPr>
                <p:cNvSpPr/>
                <p:nvPr/>
              </p:nvSpPr>
              <p:spPr>
                <a:xfrm>
                  <a:off x="8727917" y="4494216"/>
                  <a:ext cx="181249" cy="181249"/>
                </a:xfrm>
                <a:prstGeom prst="star5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L"/>
                </a:p>
              </p:txBody>
            </p:sp>
            <p:sp>
              <p:nvSpPr>
                <p:cNvPr id="109" name="Isosceles Triangle 108">
                  <a:extLst>
                    <a:ext uri="{FF2B5EF4-FFF2-40B4-BE49-F238E27FC236}">
                      <a16:creationId xmlns:a16="http://schemas.microsoft.com/office/drawing/2014/main" id="{12611876-1845-4F73-B382-DF9E7305A1C5}"/>
                    </a:ext>
                  </a:extLst>
                </p:cNvPr>
                <p:cNvSpPr/>
                <p:nvPr/>
              </p:nvSpPr>
              <p:spPr>
                <a:xfrm>
                  <a:off x="8787558" y="4257653"/>
                  <a:ext cx="153740" cy="132535"/>
                </a:xfrm>
                <a:prstGeom prst="triangle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L"/>
                </a:p>
              </p:txBody>
            </p:sp>
          </p:grpSp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0EC45953-F57F-462F-93AB-A71DC0F77459}"/>
                  </a:ext>
                </a:extLst>
              </p:cNvPr>
              <p:cNvSpPr txBox="1"/>
              <p:nvPr/>
            </p:nvSpPr>
            <p:spPr>
              <a:xfrm>
                <a:off x="10015054" y="327048"/>
                <a:ext cx="1399712" cy="3152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Ground Truth</a:t>
                </a:r>
                <a:endParaRPr lang="en-IL" sz="2800" dirty="0"/>
              </a:p>
            </p:txBody>
          </p:sp>
        </p:grp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3FDE2FE0-ECE7-4D46-B706-835D2D6A2C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07368" y="3282138"/>
              <a:ext cx="1" cy="555515"/>
            </a:xfrm>
            <a:prstGeom prst="line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316FF4ED-86D7-40E6-B99B-876ECF998BB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724049" y="4300937"/>
              <a:ext cx="307778" cy="787132"/>
            </a:xfrm>
            <a:prstGeom prst="line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8" name="Group 257">
            <a:extLst>
              <a:ext uri="{FF2B5EF4-FFF2-40B4-BE49-F238E27FC236}">
                <a16:creationId xmlns:a16="http://schemas.microsoft.com/office/drawing/2014/main" id="{4D4A8D68-9152-4FEA-BBE4-09544FE6B0BB}"/>
              </a:ext>
            </a:extLst>
          </p:cNvPr>
          <p:cNvGrpSpPr/>
          <p:nvPr/>
        </p:nvGrpSpPr>
        <p:grpSpPr>
          <a:xfrm>
            <a:off x="2767596" y="3121485"/>
            <a:ext cx="814769" cy="1332025"/>
            <a:chOff x="2596659" y="2825161"/>
            <a:chExt cx="632311" cy="1033733"/>
          </a:xfrm>
        </p:grpSpPr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57D96D79-07AC-4F91-82A9-8CDF5C864617}"/>
                </a:ext>
              </a:extLst>
            </p:cNvPr>
            <p:cNvSpPr/>
            <p:nvPr/>
          </p:nvSpPr>
          <p:spPr>
            <a:xfrm>
              <a:off x="3029027" y="3481630"/>
              <a:ext cx="199943" cy="199943"/>
            </a:xfrm>
            <a:prstGeom prst="ellipse">
              <a:avLst/>
            </a:prstGeom>
            <a:solidFill>
              <a:srgbClr val="00B0F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cxnSp>
          <p:nvCxnSpPr>
            <p:cNvPr id="169" name="Straight Arrow Connector 168">
              <a:extLst>
                <a:ext uri="{FF2B5EF4-FFF2-40B4-BE49-F238E27FC236}">
                  <a16:creationId xmlns:a16="http://schemas.microsoft.com/office/drawing/2014/main" id="{1AD5E910-005F-4ABB-97E0-B54E12E3C5DB}"/>
                </a:ext>
              </a:extLst>
            </p:cNvPr>
            <p:cNvCxnSpPr>
              <a:cxnSpLocks/>
              <a:stCxn id="143" idx="7"/>
              <a:endCxn id="159" idx="2"/>
            </p:cNvCxnSpPr>
            <p:nvPr/>
          </p:nvCxnSpPr>
          <p:spPr>
            <a:xfrm flipV="1">
              <a:off x="2639028" y="3581602"/>
              <a:ext cx="389999" cy="27729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4" name="Star: 5 Points 173">
              <a:extLst>
                <a:ext uri="{FF2B5EF4-FFF2-40B4-BE49-F238E27FC236}">
                  <a16:creationId xmlns:a16="http://schemas.microsoft.com/office/drawing/2014/main" id="{C95E3F30-9415-432B-83DE-ED5DCCCEB950}"/>
                </a:ext>
              </a:extLst>
            </p:cNvPr>
            <p:cNvSpPr/>
            <p:nvPr/>
          </p:nvSpPr>
          <p:spPr>
            <a:xfrm>
              <a:off x="2596659" y="2825161"/>
              <a:ext cx="233361" cy="233361"/>
            </a:xfrm>
            <a:prstGeom prst="star5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246D1044-5984-40B0-9A61-A0C385D5D6F9}"/>
                </a:ext>
              </a:extLst>
            </p:cNvPr>
            <p:cNvCxnSpPr>
              <a:cxnSpLocks/>
              <a:stCxn id="159" idx="1"/>
            </p:cNvCxnSpPr>
            <p:nvPr/>
          </p:nvCxnSpPr>
          <p:spPr>
            <a:xfrm flipH="1" flipV="1">
              <a:off x="2789738" y="3152323"/>
              <a:ext cx="268570" cy="358588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9" name="Group 258">
            <a:extLst>
              <a:ext uri="{FF2B5EF4-FFF2-40B4-BE49-F238E27FC236}">
                <a16:creationId xmlns:a16="http://schemas.microsoft.com/office/drawing/2014/main" id="{562C7EB0-E043-41C0-88B3-FFD6067251B9}"/>
              </a:ext>
            </a:extLst>
          </p:cNvPr>
          <p:cNvGrpSpPr/>
          <p:nvPr/>
        </p:nvGrpSpPr>
        <p:grpSpPr>
          <a:xfrm>
            <a:off x="2694660" y="2806213"/>
            <a:ext cx="1995860" cy="1198901"/>
            <a:chOff x="2540056" y="2580490"/>
            <a:chExt cx="1548910" cy="930421"/>
          </a:xfrm>
        </p:grpSpPr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14769746-DBF3-4305-9593-90B13E133652}"/>
                </a:ext>
              </a:extLst>
            </p:cNvPr>
            <p:cNvSpPr/>
            <p:nvPr/>
          </p:nvSpPr>
          <p:spPr>
            <a:xfrm>
              <a:off x="3889023" y="3076883"/>
              <a:ext cx="199943" cy="199943"/>
            </a:xfrm>
            <a:prstGeom prst="ellipse">
              <a:avLst/>
            </a:prstGeom>
            <a:solidFill>
              <a:srgbClr val="00B0F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cxnSp>
          <p:nvCxnSpPr>
            <p:cNvPr id="170" name="Straight Arrow Connector 169">
              <a:extLst>
                <a:ext uri="{FF2B5EF4-FFF2-40B4-BE49-F238E27FC236}">
                  <a16:creationId xmlns:a16="http://schemas.microsoft.com/office/drawing/2014/main" id="{FAD68A46-F91E-4E5F-8BBA-7286B6166B8E}"/>
                </a:ext>
              </a:extLst>
            </p:cNvPr>
            <p:cNvCxnSpPr>
              <a:cxnSpLocks/>
              <a:stCxn id="159" idx="7"/>
              <a:endCxn id="160" idx="2"/>
            </p:cNvCxnSpPr>
            <p:nvPr/>
          </p:nvCxnSpPr>
          <p:spPr>
            <a:xfrm flipV="1">
              <a:off x="3199689" y="3176855"/>
              <a:ext cx="689334" cy="3340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5" name="Isosceles Triangle 174">
              <a:extLst>
                <a:ext uri="{FF2B5EF4-FFF2-40B4-BE49-F238E27FC236}">
                  <a16:creationId xmlns:a16="http://schemas.microsoft.com/office/drawing/2014/main" id="{FB98BDDD-F6F1-43AD-98BB-A6DA1914FA45}"/>
                </a:ext>
              </a:extLst>
            </p:cNvPr>
            <p:cNvSpPr/>
            <p:nvPr/>
          </p:nvSpPr>
          <p:spPr>
            <a:xfrm>
              <a:off x="2540056" y="2580490"/>
              <a:ext cx="197943" cy="170641"/>
            </a:xfrm>
            <a:prstGeom prst="triangl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D21C4A93-7922-40F2-8D54-D7A4835D622B}"/>
                </a:ext>
              </a:extLst>
            </p:cNvPr>
            <p:cNvCxnSpPr>
              <a:cxnSpLocks/>
              <a:stCxn id="160" idx="1"/>
              <a:endCxn id="175" idx="4"/>
            </p:cNvCxnSpPr>
            <p:nvPr/>
          </p:nvCxnSpPr>
          <p:spPr>
            <a:xfrm flipH="1" flipV="1">
              <a:off x="2737999" y="2751131"/>
              <a:ext cx="1180305" cy="355033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0" name="Group 259">
            <a:extLst>
              <a:ext uri="{FF2B5EF4-FFF2-40B4-BE49-F238E27FC236}">
                <a16:creationId xmlns:a16="http://schemas.microsoft.com/office/drawing/2014/main" id="{B12D9518-096D-48EA-8811-37910C8EE5FA}"/>
              </a:ext>
            </a:extLst>
          </p:cNvPr>
          <p:cNvGrpSpPr/>
          <p:nvPr/>
        </p:nvGrpSpPr>
        <p:grpSpPr>
          <a:xfrm>
            <a:off x="2810835" y="2333857"/>
            <a:ext cx="1750866" cy="1111987"/>
            <a:chOff x="2630215" y="2213913"/>
            <a:chExt cx="1358780" cy="862970"/>
          </a:xfrm>
        </p:grpSpPr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D1A49118-3E40-4095-AEDE-81E770FC67AD}"/>
                </a:ext>
              </a:extLst>
            </p:cNvPr>
            <p:cNvSpPr/>
            <p:nvPr/>
          </p:nvSpPr>
          <p:spPr>
            <a:xfrm>
              <a:off x="3471579" y="2433654"/>
              <a:ext cx="199943" cy="199943"/>
            </a:xfrm>
            <a:prstGeom prst="ellipse">
              <a:avLst/>
            </a:prstGeom>
            <a:solidFill>
              <a:srgbClr val="00B0F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cxnSp>
          <p:nvCxnSpPr>
            <p:cNvPr id="171" name="Straight Arrow Connector 170">
              <a:extLst>
                <a:ext uri="{FF2B5EF4-FFF2-40B4-BE49-F238E27FC236}">
                  <a16:creationId xmlns:a16="http://schemas.microsoft.com/office/drawing/2014/main" id="{EFC3B873-9939-4C48-863E-23A306653663}"/>
                </a:ext>
              </a:extLst>
            </p:cNvPr>
            <p:cNvCxnSpPr>
              <a:cxnSpLocks/>
              <a:stCxn id="160" idx="0"/>
              <a:endCxn id="163" idx="5"/>
            </p:cNvCxnSpPr>
            <p:nvPr/>
          </p:nvCxnSpPr>
          <p:spPr>
            <a:xfrm flipH="1" flipV="1">
              <a:off x="3642241" y="2604316"/>
              <a:ext cx="346754" cy="47256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6" name="Isosceles Triangle 175">
              <a:extLst>
                <a:ext uri="{FF2B5EF4-FFF2-40B4-BE49-F238E27FC236}">
                  <a16:creationId xmlns:a16="http://schemas.microsoft.com/office/drawing/2014/main" id="{AD5B46E7-DA5F-4D5A-B2BB-ACF7857270AC}"/>
                </a:ext>
              </a:extLst>
            </p:cNvPr>
            <p:cNvSpPr/>
            <p:nvPr/>
          </p:nvSpPr>
          <p:spPr>
            <a:xfrm>
              <a:off x="2630215" y="2213913"/>
              <a:ext cx="197943" cy="170641"/>
            </a:xfrm>
            <a:prstGeom prst="triangl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0815D28C-D5A5-467B-879F-D610BD6B9389}"/>
                </a:ext>
              </a:extLst>
            </p:cNvPr>
            <p:cNvCxnSpPr>
              <a:cxnSpLocks/>
              <a:stCxn id="163" idx="2"/>
            </p:cNvCxnSpPr>
            <p:nvPr/>
          </p:nvCxnSpPr>
          <p:spPr>
            <a:xfrm flipH="1" flipV="1">
              <a:off x="2878977" y="2368034"/>
              <a:ext cx="592602" cy="165592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2" name="TextBox 191">
            <a:extLst>
              <a:ext uri="{FF2B5EF4-FFF2-40B4-BE49-F238E27FC236}">
                <a16:creationId xmlns:a16="http://schemas.microsoft.com/office/drawing/2014/main" id="{193BEF7B-A043-40B2-A042-E23FE9EABBF8}"/>
              </a:ext>
            </a:extLst>
          </p:cNvPr>
          <p:cNvSpPr txBox="1"/>
          <p:nvPr/>
        </p:nvSpPr>
        <p:spPr>
          <a:xfrm>
            <a:off x="865925" y="1683541"/>
            <a:ext cx="43999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Frame by Frame Initialization</a:t>
            </a:r>
            <a:endParaRPr lang="en-IL" sz="2800" dirty="0"/>
          </a:p>
        </p:txBody>
      </p:sp>
      <p:grpSp>
        <p:nvGrpSpPr>
          <p:cNvPr id="264" name="Group 263">
            <a:extLst>
              <a:ext uri="{FF2B5EF4-FFF2-40B4-BE49-F238E27FC236}">
                <a16:creationId xmlns:a16="http://schemas.microsoft.com/office/drawing/2014/main" id="{94BBAD5E-3A12-4201-BA3F-8B227E8D9B2D}"/>
              </a:ext>
            </a:extLst>
          </p:cNvPr>
          <p:cNvGrpSpPr/>
          <p:nvPr/>
        </p:nvGrpSpPr>
        <p:grpSpPr>
          <a:xfrm>
            <a:off x="1694226" y="2179243"/>
            <a:ext cx="2706626" cy="4644817"/>
            <a:chOff x="1694226" y="2179243"/>
            <a:chExt cx="2706626" cy="464481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5" name="TextBox 194">
                  <a:extLst>
                    <a:ext uri="{FF2B5EF4-FFF2-40B4-BE49-F238E27FC236}">
                      <a16:creationId xmlns:a16="http://schemas.microsoft.com/office/drawing/2014/main" id="{2C0B8818-41F6-4567-9462-4CB4586A27D1}"/>
                    </a:ext>
                  </a:extLst>
                </p:cNvPr>
                <p:cNvSpPr txBox="1"/>
                <p:nvPr/>
              </p:nvSpPr>
              <p:spPr>
                <a:xfrm>
                  <a:off x="3314251" y="6454728"/>
                  <a:ext cx="70064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𝑂𝑏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IL" dirty="0"/>
                </a:p>
              </p:txBody>
            </p:sp>
          </mc:Choice>
          <mc:Fallback xmlns="">
            <p:sp>
              <p:nvSpPr>
                <p:cNvPr id="195" name="TextBox 194">
                  <a:extLst>
                    <a:ext uri="{FF2B5EF4-FFF2-40B4-BE49-F238E27FC236}">
                      <a16:creationId xmlns:a16="http://schemas.microsoft.com/office/drawing/2014/main" id="{2C0B8818-41F6-4567-9462-4CB4586A27D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14251" y="6454728"/>
                  <a:ext cx="700640" cy="369332"/>
                </a:xfrm>
                <a:prstGeom prst="rect">
                  <a:avLst/>
                </a:prstGeom>
                <a:blipFill>
                  <a:blip r:embed="rId3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6" name="TextBox 195">
                  <a:extLst>
                    <a:ext uri="{FF2B5EF4-FFF2-40B4-BE49-F238E27FC236}">
                      <a16:creationId xmlns:a16="http://schemas.microsoft.com/office/drawing/2014/main" id="{FA93E919-7AD8-4BAF-B9AC-891F2CD8858E}"/>
                    </a:ext>
                  </a:extLst>
                </p:cNvPr>
                <p:cNvSpPr txBox="1"/>
                <p:nvPr/>
              </p:nvSpPr>
              <p:spPr>
                <a:xfrm>
                  <a:off x="3396403" y="6149793"/>
                  <a:ext cx="70596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𝑂𝑏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IL" dirty="0"/>
                </a:p>
              </p:txBody>
            </p:sp>
          </mc:Choice>
          <mc:Fallback xmlns="">
            <p:sp>
              <p:nvSpPr>
                <p:cNvPr id="196" name="TextBox 195">
                  <a:extLst>
                    <a:ext uri="{FF2B5EF4-FFF2-40B4-BE49-F238E27FC236}">
                      <a16:creationId xmlns:a16="http://schemas.microsoft.com/office/drawing/2014/main" id="{FA93E919-7AD8-4BAF-B9AC-891F2CD885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96403" y="6149793"/>
                  <a:ext cx="705962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0" name="TextBox 199">
                  <a:extLst>
                    <a:ext uri="{FF2B5EF4-FFF2-40B4-BE49-F238E27FC236}">
                      <a16:creationId xmlns:a16="http://schemas.microsoft.com/office/drawing/2014/main" id="{E8AC0578-BA3A-4A59-BF9A-7E0322D65C60}"/>
                    </a:ext>
                  </a:extLst>
                </p:cNvPr>
                <p:cNvSpPr txBox="1"/>
                <p:nvPr/>
              </p:nvSpPr>
              <p:spPr>
                <a:xfrm>
                  <a:off x="3694890" y="5880883"/>
                  <a:ext cx="70596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𝑂𝑏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IL" dirty="0"/>
                </a:p>
              </p:txBody>
            </p:sp>
          </mc:Choice>
          <mc:Fallback xmlns="">
            <p:sp>
              <p:nvSpPr>
                <p:cNvPr id="200" name="TextBox 199">
                  <a:extLst>
                    <a:ext uri="{FF2B5EF4-FFF2-40B4-BE49-F238E27FC236}">
                      <a16:creationId xmlns:a16="http://schemas.microsoft.com/office/drawing/2014/main" id="{E8AC0578-BA3A-4A59-BF9A-7E0322D65C6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94890" y="5880883"/>
                  <a:ext cx="705962" cy="369332"/>
                </a:xfrm>
                <a:prstGeom prst="rect">
                  <a:avLst/>
                </a:prstGeom>
                <a:blipFill>
                  <a:blip r:embed="rId5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7" name="TextBox 206">
                  <a:extLst>
                    <a:ext uri="{FF2B5EF4-FFF2-40B4-BE49-F238E27FC236}">
                      <a16:creationId xmlns:a16="http://schemas.microsoft.com/office/drawing/2014/main" id="{8B999A0A-2755-4E85-BC33-AD7DD289F89A}"/>
                    </a:ext>
                  </a:extLst>
                </p:cNvPr>
                <p:cNvSpPr txBox="1"/>
                <p:nvPr/>
              </p:nvSpPr>
              <p:spPr>
                <a:xfrm>
                  <a:off x="1694226" y="3280883"/>
                  <a:ext cx="70596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𝑂𝑏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IL" dirty="0"/>
                </a:p>
              </p:txBody>
            </p:sp>
          </mc:Choice>
          <mc:Fallback xmlns="">
            <p:sp>
              <p:nvSpPr>
                <p:cNvPr id="207" name="TextBox 206">
                  <a:extLst>
                    <a:ext uri="{FF2B5EF4-FFF2-40B4-BE49-F238E27FC236}">
                      <a16:creationId xmlns:a16="http://schemas.microsoft.com/office/drawing/2014/main" id="{8B999A0A-2755-4E85-BC33-AD7DD289F89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94226" y="3280883"/>
                  <a:ext cx="705962" cy="369332"/>
                </a:xfrm>
                <a:prstGeom prst="rect">
                  <a:avLst/>
                </a:prstGeom>
                <a:blipFill>
                  <a:blip r:embed="rId6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6" name="TextBox 215">
                  <a:extLst>
                    <a:ext uri="{FF2B5EF4-FFF2-40B4-BE49-F238E27FC236}">
                      <a16:creationId xmlns:a16="http://schemas.microsoft.com/office/drawing/2014/main" id="{3D0790B0-3F75-4C3A-9E70-5386A125F273}"/>
                    </a:ext>
                  </a:extLst>
                </p:cNvPr>
                <p:cNvSpPr txBox="1"/>
                <p:nvPr/>
              </p:nvSpPr>
              <p:spPr>
                <a:xfrm>
                  <a:off x="2133805" y="2957597"/>
                  <a:ext cx="70596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𝑂𝑏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en-IL" dirty="0"/>
                </a:p>
              </p:txBody>
            </p:sp>
          </mc:Choice>
          <mc:Fallback xmlns="">
            <p:sp>
              <p:nvSpPr>
                <p:cNvPr id="216" name="TextBox 215">
                  <a:extLst>
                    <a:ext uri="{FF2B5EF4-FFF2-40B4-BE49-F238E27FC236}">
                      <a16:creationId xmlns:a16="http://schemas.microsoft.com/office/drawing/2014/main" id="{3D0790B0-3F75-4C3A-9E70-5386A125F27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33805" y="2957597"/>
                  <a:ext cx="705962" cy="369332"/>
                </a:xfrm>
                <a:prstGeom prst="rect">
                  <a:avLst/>
                </a:prstGeom>
                <a:blipFill>
                  <a:blip r:embed="rId7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7" name="TextBox 216">
                  <a:extLst>
                    <a:ext uri="{FF2B5EF4-FFF2-40B4-BE49-F238E27FC236}">
                      <a16:creationId xmlns:a16="http://schemas.microsoft.com/office/drawing/2014/main" id="{4C483AB4-C66D-498C-BF8B-AB0FC0FEDBD8}"/>
                    </a:ext>
                  </a:extLst>
                </p:cNvPr>
                <p:cNvSpPr txBox="1"/>
                <p:nvPr/>
              </p:nvSpPr>
              <p:spPr>
                <a:xfrm>
                  <a:off x="2105884" y="2545453"/>
                  <a:ext cx="70596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𝑂𝑏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oMath>
                    </m:oMathPara>
                  </a14:m>
                  <a:endParaRPr lang="en-IL" dirty="0"/>
                </a:p>
              </p:txBody>
            </p:sp>
          </mc:Choice>
          <mc:Fallback xmlns="">
            <p:sp>
              <p:nvSpPr>
                <p:cNvPr id="217" name="TextBox 216">
                  <a:extLst>
                    <a:ext uri="{FF2B5EF4-FFF2-40B4-BE49-F238E27FC236}">
                      <a16:creationId xmlns:a16="http://schemas.microsoft.com/office/drawing/2014/main" id="{4C483AB4-C66D-498C-BF8B-AB0FC0FEDB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05884" y="2545453"/>
                  <a:ext cx="705962" cy="369332"/>
                </a:xfrm>
                <a:prstGeom prst="rect">
                  <a:avLst/>
                </a:prstGeom>
                <a:blipFill>
                  <a:blip r:embed="rId8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8" name="TextBox 217">
                  <a:extLst>
                    <a:ext uri="{FF2B5EF4-FFF2-40B4-BE49-F238E27FC236}">
                      <a16:creationId xmlns:a16="http://schemas.microsoft.com/office/drawing/2014/main" id="{2AA3A259-A019-4C1D-88ED-0100D1E2BA9A}"/>
                    </a:ext>
                  </a:extLst>
                </p:cNvPr>
                <p:cNvSpPr txBox="1"/>
                <p:nvPr/>
              </p:nvSpPr>
              <p:spPr>
                <a:xfrm>
                  <a:off x="2215185" y="2179243"/>
                  <a:ext cx="70596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𝑂𝑏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7</m:t>
                            </m:r>
                          </m:sub>
                        </m:sSub>
                      </m:oMath>
                    </m:oMathPara>
                  </a14:m>
                  <a:endParaRPr lang="en-IL" dirty="0"/>
                </a:p>
              </p:txBody>
            </p:sp>
          </mc:Choice>
          <mc:Fallback xmlns="">
            <p:sp>
              <p:nvSpPr>
                <p:cNvPr id="218" name="TextBox 217">
                  <a:extLst>
                    <a:ext uri="{FF2B5EF4-FFF2-40B4-BE49-F238E27FC236}">
                      <a16:creationId xmlns:a16="http://schemas.microsoft.com/office/drawing/2014/main" id="{2AA3A259-A019-4C1D-88ED-0100D1E2BA9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15185" y="2179243"/>
                  <a:ext cx="705962" cy="369332"/>
                </a:xfrm>
                <a:prstGeom prst="rect">
                  <a:avLst/>
                </a:prstGeom>
                <a:blipFill>
                  <a:blip r:embed="rId9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66" name="Group 265">
            <a:extLst>
              <a:ext uri="{FF2B5EF4-FFF2-40B4-BE49-F238E27FC236}">
                <a16:creationId xmlns:a16="http://schemas.microsoft.com/office/drawing/2014/main" id="{8040A2B1-D96A-4C0D-8C23-4DFB6DBFA433}"/>
              </a:ext>
            </a:extLst>
          </p:cNvPr>
          <p:cNvGrpSpPr/>
          <p:nvPr/>
        </p:nvGrpSpPr>
        <p:grpSpPr>
          <a:xfrm>
            <a:off x="1337050" y="6024302"/>
            <a:ext cx="2138028" cy="646729"/>
            <a:chOff x="1337050" y="6024302"/>
            <a:chExt cx="2138028" cy="646729"/>
          </a:xfrm>
        </p:grpSpPr>
        <p:grpSp>
          <p:nvGrpSpPr>
            <p:cNvPr id="253" name="Group 252">
              <a:extLst>
                <a:ext uri="{FF2B5EF4-FFF2-40B4-BE49-F238E27FC236}">
                  <a16:creationId xmlns:a16="http://schemas.microsoft.com/office/drawing/2014/main" id="{E9F09167-C7D1-4602-9511-911906AC273B}"/>
                </a:ext>
              </a:extLst>
            </p:cNvPr>
            <p:cNvGrpSpPr/>
            <p:nvPr/>
          </p:nvGrpSpPr>
          <p:grpSpPr>
            <a:xfrm>
              <a:off x="1337050" y="6024302"/>
              <a:ext cx="2138028" cy="546276"/>
              <a:chOff x="1486467" y="5077925"/>
              <a:chExt cx="1659241" cy="423944"/>
            </a:xfrm>
          </p:grpSpPr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EA3B4687-1F7B-4AEE-9E13-F6A8DB781125}"/>
                  </a:ext>
                </a:extLst>
              </p:cNvPr>
              <p:cNvSpPr/>
              <p:nvPr/>
            </p:nvSpPr>
            <p:spPr>
              <a:xfrm>
                <a:off x="1486467" y="5077925"/>
                <a:ext cx="199943" cy="199943"/>
              </a:xfrm>
              <a:prstGeom prst="ellipse">
                <a:avLst/>
              </a:prstGeom>
              <a:solidFill>
                <a:srgbClr val="00B0F0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/>
              </a:p>
            </p:txBody>
          </p:sp>
          <p:cxnSp>
            <p:nvCxnSpPr>
              <p:cNvPr id="130" name="Straight Connector 129">
                <a:extLst>
                  <a:ext uri="{FF2B5EF4-FFF2-40B4-BE49-F238E27FC236}">
                    <a16:creationId xmlns:a16="http://schemas.microsoft.com/office/drawing/2014/main" id="{FF071289-1429-4D6A-BA14-3A69E27337A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75068" y="5211635"/>
                <a:ext cx="1153090" cy="146135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1" name="Star: 5 Points 130">
                <a:extLst>
                  <a:ext uri="{FF2B5EF4-FFF2-40B4-BE49-F238E27FC236}">
                    <a16:creationId xmlns:a16="http://schemas.microsoft.com/office/drawing/2014/main" id="{BF7ABD92-C485-4341-A9C6-492A4B0BA479}"/>
                  </a:ext>
                </a:extLst>
              </p:cNvPr>
              <p:cNvSpPr/>
              <p:nvPr/>
            </p:nvSpPr>
            <p:spPr>
              <a:xfrm>
                <a:off x="2912347" y="5268508"/>
                <a:ext cx="233361" cy="233361"/>
              </a:xfrm>
              <a:prstGeom prst="star5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2" name="TextBox 221">
                  <a:extLst>
                    <a:ext uri="{FF2B5EF4-FFF2-40B4-BE49-F238E27FC236}">
                      <a16:creationId xmlns:a16="http://schemas.microsoft.com/office/drawing/2014/main" id="{6ACD2871-94A6-4FEC-8BEE-BB5E924479AE}"/>
                    </a:ext>
                  </a:extLst>
                </p:cNvPr>
                <p:cNvSpPr txBox="1"/>
                <p:nvPr/>
              </p:nvSpPr>
              <p:spPr>
                <a:xfrm>
                  <a:off x="1722960" y="6298750"/>
                  <a:ext cx="970843" cy="37228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b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bSup>
                          </m:e>
                        </m:d>
                      </m:oMath>
                    </m:oMathPara>
                  </a14:m>
                  <a:endParaRPr lang="en-IL" dirty="0"/>
                </a:p>
              </p:txBody>
            </p:sp>
          </mc:Choice>
          <mc:Fallback xmlns="">
            <p:sp>
              <p:nvSpPr>
                <p:cNvPr id="222" name="TextBox 221">
                  <a:extLst>
                    <a:ext uri="{FF2B5EF4-FFF2-40B4-BE49-F238E27FC236}">
                      <a16:creationId xmlns:a16="http://schemas.microsoft.com/office/drawing/2014/main" id="{6ACD2871-94A6-4FEC-8BEE-BB5E924479A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22960" y="6298750"/>
                  <a:ext cx="970843" cy="372281"/>
                </a:xfrm>
                <a:prstGeom prst="rect">
                  <a:avLst/>
                </a:prstGeom>
                <a:blipFill>
                  <a:blip r:embed="rId10"/>
                  <a:stretch>
                    <a:fillRect b="-1639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72" name="Group 271">
            <a:extLst>
              <a:ext uri="{FF2B5EF4-FFF2-40B4-BE49-F238E27FC236}">
                <a16:creationId xmlns:a16="http://schemas.microsoft.com/office/drawing/2014/main" id="{CA5C6E1B-03ED-4FC7-8713-4EF53A77018F}"/>
              </a:ext>
            </a:extLst>
          </p:cNvPr>
          <p:cNvGrpSpPr/>
          <p:nvPr/>
        </p:nvGrpSpPr>
        <p:grpSpPr>
          <a:xfrm>
            <a:off x="2009475" y="3326929"/>
            <a:ext cx="2030648" cy="2847722"/>
            <a:chOff x="2009475" y="3326929"/>
            <a:chExt cx="2030648" cy="2847722"/>
          </a:xfrm>
        </p:grpSpPr>
        <p:grpSp>
          <p:nvGrpSpPr>
            <p:cNvPr id="269" name="Group 268">
              <a:extLst>
                <a:ext uri="{FF2B5EF4-FFF2-40B4-BE49-F238E27FC236}">
                  <a16:creationId xmlns:a16="http://schemas.microsoft.com/office/drawing/2014/main" id="{1C0340DB-80F0-4004-8239-E1B57E47EB1F}"/>
                </a:ext>
              </a:extLst>
            </p:cNvPr>
            <p:cNvGrpSpPr/>
            <p:nvPr/>
          </p:nvGrpSpPr>
          <p:grpSpPr>
            <a:xfrm>
              <a:off x="2009475" y="3326929"/>
              <a:ext cx="1730216" cy="2847722"/>
              <a:chOff x="2009475" y="3326929"/>
              <a:chExt cx="1730216" cy="2847722"/>
            </a:xfrm>
          </p:grpSpPr>
          <p:grpSp>
            <p:nvGrpSpPr>
              <p:cNvPr id="255" name="Group 254">
                <a:extLst>
                  <a:ext uri="{FF2B5EF4-FFF2-40B4-BE49-F238E27FC236}">
                    <a16:creationId xmlns:a16="http://schemas.microsoft.com/office/drawing/2014/main" id="{539D0552-B050-41E6-A2D6-0290A8EF7981}"/>
                  </a:ext>
                </a:extLst>
              </p:cNvPr>
              <p:cNvGrpSpPr/>
              <p:nvPr/>
            </p:nvGrpSpPr>
            <p:grpSpPr>
              <a:xfrm>
                <a:off x="2009475" y="3326929"/>
                <a:ext cx="1730216" cy="2847722"/>
                <a:chOff x="2008310" y="2984598"/>
                <a:chExt cx="1342754" cy="2210007"/>
              </a:xfrm>
            </p:grpSpPr>
            <p:cxnSp>
              <p:nvCxnSpPr>
                <p:cNvPr id="140" name="Straight Arrow Connector 139">
                  <a:extLst>
                    <a:ext uri="{FF2B5EF4-FFF2-40B4-BE49-F238E27FC236}">
                      <a16:creationId xmlns:a16="http://schemas.microsoft.com/office/drawing/2014/main" id="{D65D8E6E-A3BB-4607-B456-76E42077ADE8}"/>
                    </a:ext>
                  </a:extLst>
                </p:cNvPr>
                <p:cNvCxnSpPr>
                  <a:cxnSpLocks/>
                  <a:stCxn id="133" idx="7"/>
                  <a:endCxn id="143" idx="3"/>
                </p:cNvCxnSpPr>
                <p:nvPr/>
              </p:nvCxnSpPr>
              <p:spPr>
                <a:xfrm flipV="1">
                  <a:off x="2008311" y="4000275"/>
                  <a:ext cx="489336" cy="429914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3" name="Oval 142">
                  <a:extLst>
                    <a:ext uri="{FF2B5EF4-FFF2-40B4-BE49-F238E27FC236}">
                      <a16:creationId xmlns:a16="http://schemas.microsoft.com/office/drawing/2014/main" id="{3925185A-0942-4995-A84F-69428A53AF08}"/>
                    </a:ext>
                  </a:extLst>
                </p:cNvPr>
                <p:cNvSpPr/>
                <p:nvPr/>
              </p:nvSpPr>
              <p:spPr>
                <a:xfrm>
                  <a:off x="2468366" y="3829613"/>
                  <a:ext cx="199943" cy="199943"/>
                </a:xfrm>
                <a:prstGeom prst="ellipse">
                  <a:avLst/>
                </a:prstGeom>
                <a:solidFill>
                  <a:srgbClr val="00B0F0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L"/>
                </a:p>
              </p:txBody>
            </p:sp>
            <p:sp>
              <p:nvSpPr>
                <p:cNvPr id="157" name="Star: 5 Points 156">
                  <a:extLst>
                    <a:ext uri="{FF2B5EF4-FFF2-40B4-BE49-F238E27FC236}">
                      <a16:creationId xmlns:a16="http://schemas.microsoft.com/office/drawing/2014/main" id="{E5405BA8-41EB-41A9-85D7-15C7F86D2409}"/>
                    </a:ext>
                  </a:extLst>
                </p:cNvPr>
                <p:cNvSpPr/>
                <p:nvPr/>
              </p:nvSpPr>
              <p:spPr>
                <a:xfrm>
                  <a:off x="3117703" y="4961244"/>
                  <a:ext cx="233361" cy="233361"/>
                </a:xfrm>
                <a:prstGeom prst="star5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L"/>
                </a:p>
              </p:txBody>
            </p:sp>
            <p:cxnSp>
              <p:nvCxnSpPr>
                <p:cNvPr id="158" name="Straight Connector 157">
                  <a:extLst>
                    <a:ext uri="{FF2B5EF4-FFF2-40B4-BE49-F238E27FC236}">
                      <a16:creationId xmlns:a16="http://schemas.microsoft.com/office/drawing/2014/main" id="{07F947D0-4EA0-42AB-896B-9EB8A3B4056B}"/>
                    </a:ext>
                  </a:extLst>
                </p:cNvPr>
                <p:cNvCxnSpPr>
                  <a:cxnSpLocks/>
                  <a:stCxn id="143" idx="5"/>
                </p:cNvCxnSpPr>
                <p:nvPr/>
              </p:nvCxnSpPr>
              <p:spPr>
                <a:xfrm>
                  <a:off x="2639028" y="4000275"/>
                  <a:ext cx="479898" cy="936919"/>
                </a:xfrm>
                <a:prstGeom prst="line">
                  <a:avLst/>
                </a:prstGeom>
                <a:ln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3" name="Star: 5 Points 172">
                  <a:extLst>
                    <a:ext uri="{FF2B5EF4-FFF2-40B4-BE49-F238E27FC236}">
                      <a16:creationId xmlns:a16="http://schemas.microsoft.com/office/drawing/2014/main" id="{1E144D3C-FD73-4BAA-A2F3-11AA0C6FFC91}"/>
                    </a:ext>
                  </a:extLst>
                </p:cNvPr>
                <p:cNvSpPr/>
                <p:nvPr/>
              </p:nvSpPr>
              <p:spPr>
                <a:xfrm>
                  <a:off x="2277163" y="2984598"/>
                  <a:ext cx="233361" cy="233361"/>
                </a:xfrm>
                <a:prstGeom prst="star5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L"/>
                </a:p>
              </p:txBody>
            </p:sp>
            <p:cxnSp>
              <p:nvCxnSpPr>
                <p:cNvPr id="177" name="Straight Connector 176">
                  <a:extLst>
                    <a:ext uri="{FF2B5EF4-FFF2-40B4-BE49-F238E27FC236}">
                      <a16:creationId xmlns:a16="http://schemas.microsoft.com/office/drawing/2014/main" id="{739CAE27-2FDA-402E-8C84-231C8D02721D}"/>
                    </a:ext>
                  </a:extLst>
                </p:cNvPr>
                <p:cNvCxnSpPr>
                  <a:cxnSpLocks/>
                  <a:stCxn id="143" idx="0"/>
                </p:cNvCxnSpPr>
                <p:nvPr/>
              </p:nvCxnSpPr>
              <p:spPr>
                <a:xfrm flipH="1" flipV="1">
                  <a:off x="2441889" y="3343884"/>
                  <a:ext cx="126449" cy="485729"/>
                </a:xfrm>
                <a:prstGeom prst="line">
                  <a:avLst/>
                </a:prstGeom>
                <a:ln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3" name="TextBox 222">
                    <a:extLst>
                      <a:ext uri="{FF2B5EF4-FFF2-40B4-BE49-F238E27FC236}">
                        <a16:creationId xmlns:a16="http://schemas.microsoft.com/office/drawing/2014/main" id="{4B14E5C6-F03A-498C-A42F-74752D662945}"/>
                      </a:ext>
                    </a:extLst>
                  </p:cNvPr>
                  <p:cNvSpPr txBox="1"/>
                  <p:nvPr/>
                </p:nvSpPr>
                <p:spPr>
                  <a:xfrm>
                    <a:off x="2274190" y="4851002"/>
                    <a:ext cx="441467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oMath>
                      </m:oMathPara>
                    </a14:m>
                    <a:endParaRPr lang="en-IL" dirty="0"/>
                  </a:p>
                </p:txBody>
              </p:sp>
            </mc:Choice>
            <mc:Fallback xmlns="">
              <p:sp>
                <p:nvSpPr>
                  <p:cNvPr id="223" name="TextBox 222">
                    <a:extLst>
                      <a:ext uri="{FF2B5EF4-FFF2-40B4-BE49-F238E27FC236}">
                        <a16:creationId xmlns:a16="http://schemas.microsoft.com/office/drawing/2014/main" id="{4B14E5C6-F03A-498C-A42F-74752D66294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74190" y="4851002"/>
                    <a:ext cx="441467" cy="369332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L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8" name="TextBox 267">
                  <a:extLst>
                    <a:ext uri="{FF2B5EF4-FFF2-40B4-BE49-F238E27FC236}">
                      <a16:creationId xmlns:a16="http://schemas.microsoft.com/office/drawing/2014/main" id="{08F9C2B0-47E3-4FDB-9D33-DF8786B0E728}"/>
                    </a:ext>
                  </a:extLst>
                </p:cNvPr>
                <p:cNvSpPr txBox="1"/>
                <p:nvPr/>
              </p:nvSpPr>
              <p:spPr>
                <a:xfrm>
                  <a:off x="3040683" y="4750413"/>
                  <a:ext cx="999440" cy="40363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p>
                            </m:sSub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p>
                            </m:sSubSup>
                          </m:e>
                        </m:d>
                      </m:oMath>
                    </m:oMathPara>
                  </a14:m>
                  <a:endParaRPr lang="en-IL" dirty="0"/>
                </a:p>
              </p:txBody>
            </p:sp>
          </mc:Choice>
          <mc:Fallback xmlns="">
            <p:sp>
              <p:nvSpPr>
                <p:cNvPr id="268" name="TextBox 267">
                  <a:extLst>
                    <a:ext uri="{FF2B5EF4-FFF2-40B4-BE49-F238E27FC236}">
                      <a16:creationId xmlns:a16="http://schemas.microsoft.com/office/drawing/2014/main" id="{08F9C2B0-47E3-4FDB-9D33-DF8786B0E7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40683" y="4750413"/>
                  <a:ext cx="999440" cy="403637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71" name="Group 270">
            <a:extLst>
              <a:ext uri="{FF2B5EF4-FFF2-40B4-BE49-F238E27FC236}">
                <a16:creationId xmlns:a16="http://schemas.microsoft.com/office/drawing/2014/main" id="{62D64BE5-ED54-4AF3-A12D-B3B90CAEF304}"/>
              </a:ext>
            </a:extLst>
          </p:cNvPr>
          <p:cNvGrpSpPr/>
          <p:nvPr/>
        </p:nvGrpSpPr>
        <p:grpSpPr>
          <a:xfrm>
            <a:off x="1465870" y="5151926"/>
            <a:ext cx="2000312" cy="1151543"/>
            <a:chOff x="1465870" y="5151926"/>
            <a:chExt cx="2000312" cy="1151543"/>
          </a:xfrm>
        </p:grpSpPr>
        <p:grpSp>
          <p:nvGrpSpPr>
            <p:cNvPr id="267" name="Group 266">
              <a:extLst>
                <a:ext uri="{FF2B5EF4-FFF2-40B4-BE49-F238E27FC236}">
                  <a16:creationId xmlns:a16="http://schemas.microsoft.com/office/drawing/2014/main" id="{74202C06-AFF1-437B-9C7F-B663989BE4D0}"/>
                </a:ext>
              </a:extLst>
            </p:cNvPr>
            <p:cNvGrpSpPr/>
            <p:nvPr/>
          </p:nvGrpSpPr>
          <p:grpSpPr>
            <a:xfrm>
              <a:off x="1465870" y="5151926"/>
              <a:ext cx="2000312" cy="1151543"/>
              <a:chOff x="1465870" y="5151926"/>
              <a:chExt cx="2000312" cy="1151543"/>
            </a:xfrm>
          </p:grpSpPr>
          <p:grpSp>
            <p:nvGrpSpPr>
              <p:cNvPr id="254" name="Group 253">
                <a:extLst>
                  <a:ext uri="{FF2B5EF4-FFF2-40B4-BE49-F238E27FC236}">
                    <a16:creationId xmlns:a16="http://schemas.microsoft.com/office/drawing/2014/main" id="{4FFF3DE6-9E8F-43B3-B21E-6B0B7D3DF45B}"/>
                  </a:ext>
                </a:extLst>
              </p:cNvPr>
              <p:cNvGrpSpPr/>
              <p:nvPr/>
            </p:nvGrpSpPr>
            <p:grpSpPr>
              <a:xfrm>
                <a:off x="1465870" y="5151926"/>
                <a:ext cx="2000312" cy="1151543"/>
                <a:chOff x="1586439" y="4400908"/>
                <a:chExt cx="1552365" cy="893668"/>
              </a:xfrm>
            </p:grpSpPr>
            <p:sp>
              <p:nvSpPr>
                <p:cNvPr id="133" name="Oval 132">
                  <a:extLst>
                    <a:ext uri="{FF2B5EF4-FFF2-40B4-BE49-F238E27FC236}">
                      <a16:creationId xmlns:a16="http://schemas.microsoft.com/office/drawing/2014/main" id="{A1BBB10F-0A5C-408F-85D4-AA0B365159DA}"/>
                    </a:ext>
                  </a:extLst>
                </p:cNvPr>
                <p:cNvSpPr/>
                <p:nvPr/>
              </p:nvSpPr>
              <p:spPr>
                <a:xfrm>
                  <a:off x="1837649" y="4400908"/>
                  <a:ext cx="199943" cy="199943"/>
                </a:xfrm>
                <a:prstGeom prst="ellipse">
                  <a:avLst/>
                </a:prstGeom>
                <a:solidFill>
                  <a:srgbClr val="00B0F0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L"/>
                </a:p>
              </p:txBody>
            </p:sp>
            <p:cxnSp>
              <p:nvCxnSpPr>
                <p:cNvPr id="26" name="Straight Arrow Connector 25">
                  <a:extLst>
                    <a:ext uri="{FF2B5EF4-FFF2-40B4-BE49-F238E27FC236}">
                      <a16:creationId xmlns:a16="http://schemas.microsoft.com/office/drawing/2014/main" id="{C4BDFB6A-79C7-4BF2-879E-BF6BACAB27B1}"/>
                    </a:ext>
                  </a:extLst>
                </p:cNvPr>
                <p:cNvCxnSpPr>
                  <a:stCxn id="129" idx="0"/>
                  <a:endCxn id="133" idx="3"/>
                </p:cNvCxnSpPr>
                <p:nvPr/>
              </p:nvCxnSpPr>
              <p:spPr>
                <a:xfrm flipV="1">
                  <a:off x="1586439" y="4571570"/>
                  <a:ext cx="280491" cy="506355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6" name="Star: 5 Points 135">
                  <a:extLst>
                    <a:ext uri="{FF2B5EF4-FFF2-40B4-BE49-F238E27FC236}">
                      <a16:creationId xmlns:a16="http://schemas.microsoft.com/office/drawing/2014/main" id="{BF62F94D-4FBD-43B4-8AA4-D781CF5A7406}"/>
                    </a:ext>
                  </a:extLst>
                </p:cNvPr>
                <p:cNvSpPr/>
                <p:nvPr/>
              </p:nvSpPr>
              <p:spPr>
                <a:xfrm>
                  <a:off x="2905443" y="5061215"/>
                  <a:ext cx="233361" cy="233361"/>
                </a:xfrm>
                <a:prstGeom prst="star5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L"/>
                </a:p>
              </p:txBody>
            </p:sp>
            <p:cxnSp>
              <p:nvCxnSpPr>
                <p:cNvPr id="137" name="Straight Connector 136">
                  <a:extLst>
                    <a:ext uri="{FF2B5EF4-FFF2-40B4-BE49-F238E27FC236}">
                      <a16:creationId xmlns:a16="http://schemas.microsoft.com/office/drawing/2014/main" id="{0DA5B854-FE95-4A64-8A85-EEA807AAE290}"/>
                    </a:ext>
                  </a:extLst>
                </p:cNvPr>
                <p:cNvCxnSpPr>
                  <a:cxnSpLocks/>
                  <a:stCxn id="133" idx="5"/>
                  <a:endCxn id="136" idx="1"/>
                </p:cNvCxnSpPr>
                <p:nvPr/>
              </p:nvCxnSpPr>
              <p:spPr>
                <a:xfrm>
                  <a:off x="2008311" y="4571570"/>
                  <a:ext cx="897132" cy="578781"/>
                </a:xfrm>
                <a:prstGeom prst="line">
                  <a:avLst/>
                </a:prstGeom>
                <a:ln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5" name="TextBox 264">
                    <a:extLst>
                      <a:ext uri="{FF2B5EF4-FFF2-40B4-BE49-F238E27FC236}">
                        <a16:creationId xmlns:a16="http://schemas.microsoft.com/office/drawing/2014/main" id="{6081C80D-AA36-4256-82AE-233215EFC9E7}"/>
                      </a:ext>
                    </a:extLst>
                  </p:cNvPr>
                  <p:cNvSpPr txBox="1"/>
                  <p:nvPr/>
                </p:nvSpPr>
                <p:spPr>
                  <a:xfrm>
                    <a:off x="1583719" y="5550909"/>
                    <a:ext cx="455701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IL" dirty="0"/>
                  </a:p>
                </p:txBody>
              </p:sp>
            </mc:Choice>
            <mc:Fallback xmlns="">
              <p:sp>
                <p:nvSpPr>
                  <p:cNvPr id="265" name="TextBox 264">
                    <a:extLst>
                      <a:ext uri="{FF2B5EF4-FFF2-40B4-BE49-F238E27FC236}">
                        <a16:creationId xmlns:a16="http://schemas.microsoft.com/office/drawing/2014/main" id="{6081C80D-AA36-4256-82AE-233215EFC9E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83719" y="5550909"/>
                    <a:ext cx="455701" cy="369332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L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0" name="TextBox 269">
                  <a:extLst>
                    <a:ext uri="{FF2B5EF4-FFF2-40B4-BE49-F238E27FC236}">
                      <a16:creationId xmlns:a16="http://schemas.microsoft.com/office/drawing/2014/main" id="{AE7A7672-720A-449C-B120-3C0CD0DE4A47}"/>
                    </a:ext>
                  </a:extLst>
                </p:cNvPr>
                <p:cNvSpPr txBox="1"/>
                <p:nvPr/>
              </p:nvSpPr>
              <p:spPr>
                <a:xfrm>
                  <a:off x="2308752" y="5352105"/>
                  <a:ext cx="979948" cy="37305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d>
                      </m:oMath>
                    </m:oMathPara>
                  </a14:m>
                  <a:endParaRPr lang="en-IL" dirty="0"/>
                </a:p>
              </p:txBody>
            </p:sp>
          </mc:Choice>
          <mc:Fallback xmlns="">
            <p:sp>
              <p:nvSpPr>
                <p:cNvPr id="270" name="TextBox 269">
                  <a:extLst>
                    <a:ext uri="{FF2B5EF4-FFF2-40B4-BE49-F238E27FC236}">
                      <a16:creationId xmlns:a16="http://schemas.microsoft.com/office/drawing/2014/main" id="{AE7A7672-720A-449C-B120-3C0CD0DE4A4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08752" y="5352105"/>
                  <a:ext cx="979948" cy="373051"/>
                </a:xfrm>
                <a:prstGeom prst="rect">
                  <a:avLst/>
                </a:prstGeom>
                <a:blipFill>
                  <a:blip r:embed="rId14"/>
                  <a:stretch>
                    <a:fillRect b="-1639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73" name="TextBox 272">
            <a:extLst>
              <a:ext uri="{FF2B5EF4-FFF2-40B4-BE49-F238E27FC236}">
                <a16:creationId xmlns:a16="http://schemas.microsoft.com/office/drawing/2014/main" id="{83BE92FB-52EE-4F9B-AA3E-1FDEE8ED8423}"/>
              </a:ext>
            </a:extLst>
          </p:cNvPr>
          <p:cNvSpPr txBox="1"/>
          <p:nvPr/>
        </p:nvSpPr>
        <p:spPr>
          <a:xfrm>
            <a:off x="387508" y="207130"/>
            <a:ext cx="43999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Step1: </a:t>
            </a:r>
            <a:br>
              <a:rPr lang="en-US" dirty="0"/>
            </a:br>
            <a:r>
              <a:rPr lang="en-US" dirty="0"/>
              <a:t>Initialize with Frame-by-Frame state with the assumption that each object viewed is a unique object</a:t>
            </a:r>
            <a:endParaRPr lang="en-IL" dirty="0"/>
          </a:p>
        </p:txBody>
      </p:sp>
      <p:sp>
        <p:nvSpPr>
          <p:cNvPr id="274" name="Slide Number Placeholder 273">
            <a:extLst>
              <a:ext uri="{FF2B5EF4-FFF2-40B4-BE49-F238E27FC236}">
                <a16:creationId xmlns:a16="http://schemas.microsoft.com/office/drawing/2014/main" id="{BF7D5459-8CE9-4381-8C73-57EC66556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BD0CC-423F-4B58-AFF5-83B6DD233671}" type="slidenum">
              <a:rPr lang="en-IL" smtClean="0"/>
              <a:t>11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480342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C8DAD9DB-8CC1-4468-B3E5-2E0BC93BD087}"/>
              </a:ext>
            </a:extLst>
          </p:cNvPr>
          <p:cNvGrpSpPr/>
          <p:nvPr/>
        </p:nvGrpSpPr>
        <p:grpSpPr>
          <a:xfrm>
            <a:off x="934287" y="1628877"/>
            <a:ext cx="4648200" cy="4810643"/>
            <a:chOff x="7066730" y="1545707"/>
            <a:chExt cx="4648200" cy="4810643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323E13D-0288-4256-883B-9DFD999E8C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66730" y="2241550"/>
              <a:ext cx="4648200" cy="4114800"/>
            </a:xfrm>
            <a:prstGeom prst="rect">
              <a:avLst/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C21EBF0-D291-41C3-90F9-BCFE36E11D86}"/>
                </a:ext>
              </a:extLst>
            </p:cNvPr>
            <p:cNvSpPr txBox="1"/>
            <p:nvPr/>
          </p:nvSpPr>
          <p:spPr>
            <a:xfrm>
              <a:off x="8129916" y="1545707"/>
              <a:ext cx="232324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Ground Truth</a:t>
              </a:r>
              <a:endParaRPr lang="en-IL" sz="2800" dirty="0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77C36004-BC10-4A91-85A0-0372531FC290}"/>
              </a:ext>
            </a:extLst>
          </p:cNvPr>
          <p:cNvGrpSpPr/>
          <p:nvPr/>
        </p:nvGrpSpPr>
        <p:grpSpPr>
          <a:xfrm>
            <a:off x="6429375" y="1764299"/>
            <a:ext cx="5121395" cy="4675221"/>
            <a:chOff x="870710" y="1547295"/>
            <a:chExt cx="5121395" cy="467522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35668D0-6681-41BB-BAC2-EACC653EF4C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70710" y="2364891"/>
              <a:ext cx="4924425" cy="3857625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196C5F7-6F6E-464C-9C50-B4AE95F967E8}"/>
                </a:ext>
              </a:extLst>
            </p:cNvPr>
            <p:cNvSpPr txBox="1"/>
            <p:nvPr/>
          </p:nvSpPr>
          <p:spPr>
            <a:xfrm>
              <a:off x="1241879" y="1547295"/>
              <a:ext cx="475022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Frame by Frame Initialization</a:t>
              </a:r>
              <a:endParaRPr lang="en-IL" sz="2800" dirty="0"/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A8F96967-8CD0-417A-B096-65A9772D6C85}"/>
              </a:ext>
            </a:extLst>
          </p:cNvPr>
          <p:cNvSpPr txBox="1"/>
          <p:nvPr/>
        </p:nvSpPr>
        <p:spPr>
          <a:xfrm>
            <a:off x="387508" y="207130"/>
            <a:ext cx="43999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Step1: </a:t>
            </a:r>
            <a:br>
              <a:rPr lang="en-US" dirty="0"/>
            </a:br>
            <a:r>
              <a:rPr lang="en-US" dirty="0"/>
              <a:t>Initialize with Frame-by-Frame state with the assumption that each object viewed is a unique object</a:t>
            </a:r>
            <a:endParaRPr lang="en-IL" dirty="0"/>
          </a:p>
        </p:txBody>
      </p:sp>
      <p:sp>
        <p:nvSpPr>
          <p:cNvPr id="38" name="Slide Number Placeholder 37">
            <a:extLst>
              <a:ext uri="{FF2B5EF4-FFF2-40B4-BE49-F238E27FC236}">
                <a16:creationId xmlns:a16="http://schemas.microsoft.com/office/drawing/2014/main" id="{82A0ED7A-3964-4167-AABA-AFBB78B994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BD0CC-423F-4B58-AFF5-83B6DD233671}" type="slidenum">
              <a:rPr lang="en-IL" smtClean="0"/>
              <a:t>12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4471259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407A882B-337F-45CA-898A-CD29FCC8A7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2137" y="446304"/>
            <a:ext cx="1029489" cy="91819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24722AC-2FC9-4DFC-89AC-12BA304FA8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696" y="290556"/>
            <a:ext cx="5560304" cy="648198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C958706-C4A0-4674-BB02-B983B26E1D18}"/>
              </a:ext>
            </a:extLst>
          </p:cNvPr>
          <p:cNvSpPr txBox="1"/>
          <p:nvPr/>
        </p:nvSpPr>
        <p:spPr>
          <a:xfrm>
            <a:off x="7187506" y="441167"/>
            <a:ext cx="43999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Step1: </a:t>
            </a:r>
            <a:br>
              <a:rPr lang="en-US" dirty="0"/>
            </a:br>
            <a:r>
              <a:rPr lang="en-US" dirty="0"/>
              <a:t>Initialize with Frame-by-Frame state with the assumption that each object viewed is a unique object</a:t>
            </a:r>
            <a:endParaRPr lang="en-IL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13CA3F-9ED9-4E6C-B045-4DF14A44F085}"/>
              </a:ext>
            </a:extLst>
          </p:cNvPr>
          <p:cNvSpPr txBox="1"/>
          <p:nvPr/>
        </p:nvSpPr>
        <p:spPr>
          <a:xfrm>
            <a:off x="7256362" y="1687446"/>
            <a:ext cx="34289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Step2.a : </a:t>
            </a:r>
            <a:br>
              <a:rPr lang="en-US" dirty="0"/>
            </a:br>
            <a:r>
              <a:rPr lang="en-US" dirty="0"/>
              <a:t>Group objects that are close and are hypothesized to be of the same class</a:t>
            </a:r>
            <a:endParaRPr lang="en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797D77-6FD7-4238-83CC-07A883FEBC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BD0CC-423F-4B58-AFF5-83B6DD233671}" type="slidenum">
              <a:rPr lang="en-IL" smtClean="0"/>
              <a:t>13</a:t>
            </a:fld>
            <a:endParaRPr lang="en-IL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5A67906-3B9B-4957-929A-E986D238C78B}"/>
              </a:ext>
            </a:extLst>
          </p:cNvPr>
          <p:cNvSpPr/>
          <p:nvPr/>
        </p:nvSpPr>
        <p:spPr>
          <a:xfrm>
            <a:off x="7131626" y="1704931"/>
            <a:ext cx="4511702" cy="1182844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9" name="Right Brace 18">
            <a:extLst>
              <a:ext uri="{FF2B5EF4-FFF2-40B4-BE49-F238E27FC236}">
                <a16:creationId xmlns:a16="http://schemas.microsoft.com/office/drawing/2014/main" id="{EEC01F2C-E043-4F32-BBC3-447929DEDB85}"/>
              </a:ext>
            </a:extLst>
          </p:cNvPr>
          <p:cNvSpPr/>
          <p:nvPr/>
        </p:nvSpPr>
        <p:spPr>
          <a:xfrm>
            <a:off x="6118505" y="2343150"/>
            <a:ext cx="252038" cy="1504950"/>
          </a:xfrm>
          <a:prstGeom prst="rightBrac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8400501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78B6321-77B5-4593-A7CE-B56D7DB92C1B}"/>
              </a:ext>
            </a:extLst>
          </p:cNvPr>
          <p:cNvSpPr txBox="1"/>
          <p:nvPr/>
        </p:nvSpPr>
        <p:spPr>
          <a:xfrm>
            <a:off x="477875" y="186637"/>
            <a:ext cx="34289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Step2.a : </a:t>
            </a:r>
            <a:br>
              <a:rPr lang="en-US" dirty="0"/>
            </a:br>
            <a:r>
              <a:rPr lang="en-US" dirty="0"/>
              <a:t>Group objects that are close and are hypothesized to be of the same class</a:t>
            </a:r>
            <a:endParaRPr lang="en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A48CCB5-BB6F-4ED3-BC04-FA2AFE2F594A}"/>
                  </a:ext>
                </a:extLst>
              </p:cNvPr>
              <p:cNvSpPr txBox="1"/>
              <p:nvPr/>
            </p:nvSpPr>
            <p:spPr>
              <a:xfrm>
                <a:off x="930976" y="2356818"/>
                <a:ext cx="6201249" cy="5178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𝑂𝑏𝑗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𝑂𝑏𝑗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𝑐𝑙𝑎𝑠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𝑐𝑙𝑎𝑠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L" sz="2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A48CCB5-BB6F-4ED3-BC04-FA2AFE2F59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976" y="2356818"/>
                <a:ext cx="6201249" cy="51783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590FAF0E-3617-494B-BA2B-99F8FBB4EA5F}"/>
              </a:ext>
            </a:extLst>
          </p:cNvPr>
          <p:cNvGrpSpPr/>
          <p:nvPr/>
        </p:nvGrpSpPr>
        <p:grpSpPr>
          <a:xfrm>
            <a:off x="8257502" y="1514095"/>
            <a:ext cx="3353470" cy="4644817"/>
            <a:chOff x="1337050" y="2179243"/>
            <a:chExt cx="3353470" cy="4644817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4E855C4B-50B2-4CDA-8FCD-A5409BF9F9BB}"/>
                </a:ext>
              </a:extLst>
            </p:cNvPr>
            <p:cNvGrpSpPr/>
            <p:nvPr/>
          </p:nvGrpSpPr>
          <p:grpSpPr>
            <a:xfrm>
              <a:off x="2767596" y="3121485"/>
              <a:ext cx="814769" cy="1332025"/>
              <a:chOff x="2596659" y="2825161"/>
              <a:chExt cx="632311" cy="1033733"/>
            </a:xfrm>
          </p:grpSpPr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7C31EB8B-56D0-4CBB-8313-2BFF2040952D}"/>
                  </a:ext>
                </a:extLst>
              </p:cNvPr>
              <p:cNvSpPr/>
              <p:nvPr/>
            </p:nvSpPr>
            <p:spPr>
              <a:xfrm>
                <a:off x="3029027" y="3481630"/>
                <a:ext cx="199943" cy="199943"/>
              </a:xfrm>
              <a:prstGeom prst="ellipse">
                <a:avLst/>
              </a:prstGeom>
              <a:solidFill>
                <a:srgbClr val="00B0F0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/>
              </a:p>
            </p:txBody>
          </p: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9267F69E-CB10-4D68-AA95-D35C181A35FB}"/>
                  </a:ext>
                </a:extLst>
              </p:cNvPr>
              <p:cNvCxnSpPr>
                <a:cxnSpLocks/>
                <a:stCxn id="52" idx="7"/>
                <a:endCxn id="18" idx="2"/>
              </p:cNvCxnSpPr>
              <p:nvPr/>
            </p:nvCxnSpPr>
            <p:spPr>
              <a:xfrm flipV="1">
                <a:off x="2639028" y="3581602"/>
                <a:ext cx="389999" cy="27729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Star: 5 Points 19">
                <a:extLst>
                  <a:ext uri="{FF2B5EF4-FFF2-40B4-BE49-F238E27FC236}">
                    <a16:creationId xmlns:a16="http://schemas.microsoft.com/office/drawing/2014/main" id="{8C9D5C0A-599C-4B28-B75D-9112B4EC9882}"/>
                  </a:ext>
                </a:extLst>
              </p:cNvPr>
              <p:cNvSpPr/>
              <p:nvPr/>
            </p:nvSpPr>
            <p:spPr>
              <a:xfrm>
                <a:off x="2596659" y="2825161"/>
                <a:ext cx="233361" cy="233361"/>
              </a:xfrm>
              <a:prstGeom prst="star5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/>
              </a:p>
            </p:txBody>
          </p: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46F9F803-F7A9-4653-BE47-AEC173C83D7F}"/>
                  </a:ext>
                </a:extLst>
              </p:cNvPr>
              <p:cNvCxnSpPr>
                <a:cxnSpLocks/>
                <a:stCxn id="18" idx="1"/>
              </p:cNvCxnSpPr>
              <p:nvPr/>
            </p:nvCxnSpPr>
            <p:spPr>
              <a:xfrm flipH="1" flipV="1">
                <a:off x="2789738" y="3152323"/>
                <a:ext cx="268570" cy="358588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DBE33885-6B97-4307-9189-ECA0DE79F28B}"/>
                </a:ext>
              </a:extLst>
            </p:cNvPr>
            <p:cNvGrpSpPr/>
            <p:nvPr/>
          </p:nvGrpSpPr>
          <p:grpSpPr>
            <a:xfrm>
              <a:off x="2694660" y="2806213"/>
              <a:ext cx="1995860" cy="1198901"/>
              <a:chOff x="2540056" y="2580490"/>
              <a:chExt cx="1548910" cy="930421"/>
            </a:xfrm>
          </p:grpSpPr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4ED13131-3923-4D74-AC8B-6C1CFC2BBD00}"/>
                  </a:ext>
                </a:extLst>
              </p:cNvPr>
              <p:cNvSpPr/>
              <p:nvPr/>
            </p:nvSpPr>
            <p:spPr>
              <a:xfrm>
                <a:off x="3889023" y="3076883"/>
                <a:ext cx="199943" cy="199943"/>
              </a:xfrm>
              <a:prstGeom prst="ellipse">
                <a:avLst/>
              </a:prstGeom>
              <a:solidFill>
                <a:srgbClr val="00B0F0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/>
              </a:p>
            </p:txBody>
          </p: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03014294-C054-4F4B-8EB9-45264184BB0D}"/>
                  </a:ext>
                </a:extLst>
              </p:cNvPr>
              <p:cNvCxnSpPr>
                <a:cxnSpLocks/>
                <a:stCxn id="18" idx="7"/>
                <a:endCxn id="23" idx="2"/>
              </p:cNvCxnSpPr>
              <p:nvPr/>
            </p:nvCxnSpPr>
            <p:spPr>
              <a:xfrm flipV="1">
                <a:off x="3199689" y="3176855"/>
                <a:ext cx="689334" cy="33405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Isosceles Triangle 24">
                <a:extLst>
                  <a:ext uri="{FF2B5EF4-FFF2-40B4-BE49-F238E27FC236}">
                    <a16:creationId xmlns:a16="http://schemas.microsoft.com/office/drawing/2014/main" id="{B14CFD02-6BF4-42C7-BF2E-041B1753209D}"/>
                  </a:ext>
                </a:extLst>
              </p:cNvPr>
              <p:cNvSpPr/>
              <p:nvPr/>
            </p:nvSpPr>
            <p:spPr>
              <a:xfrm>
                <a:off x="2540056" y="2580490"/>
                <a:ext cx="197943" cy="170641"/>
              </a:xfrm>
              <a:prstGeom prst="triangl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/>
              </a:p>
            </p:txBody>
          </p: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127B5C7E-F26D-4F97-8EEB-F5D429EDE9BF}"/>
                  </a:ext>
                </a:extLst>
              </p:cNvPr>
              <p:cNvCxnSpPr>
                <a:cxnSpLocks/>
                <a:stCxn id="23" idx="1"/>
                <a:endCxn id="25" idx="4"/>
              </p:cNvCxnSpPr>
              <p:nvPr/>
            </p:nvCxnSpPr>
            <p:spPr>
              <a:xfrm flipH="1" flipV="1">
                <a:off x="2737999" y="2751131"/>
                <a:ext cx="1180305" cy="35503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F9A26716-FD09-414B-B74E-188D7C0F033E}"/>
                </a:ext>
              </a:extLst>
            </p:cNvPr>
            <p:cNvGrpSpPr/>
            <p:nvPr/>
          </p:nvGrpSpPr>
          <p:grpSpPr>
            <a:xfrm>
              <a:off x="2810835" y="2333857"/>
              <a:ext cx="1750866" cy="1111987"/>
              <a:chOff x="2630215" y="2213913"/>
              <a:chExt cx="1358780" cy="862970"/>
            </a:xfrm>
          </p:grpSpPr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7AEDF850-4929-4491-90FB-6FDA395CD7F1}"/>
                  </a:ext>
                </a:extLst>
              </p:cNvPr>
              <p:cNvSpPr/>
              <p:nvPr/>
            </p:nvSpPr>
            <p:spPr>
              <a:xfrm>
                <a:off x="3471579" y="2433654"/>
                <a:ext cx="199943" cy="199943"/>
              </a:xfrm>
              <a:prstGeom prst="ellipse">
                <a:avLst/>
              </a:prstGeom>
              <a:solidFill>
                <a:srgbClr val="00B0F0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/>
              </a:p>
            </p:txBody>
          </p: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DF3E5089-46F4-4A58-8A89-0709DCB4AE29}"/>
                  </a:ext>
                </a:extLst>
              </p:cNvPr>
              <p:cNvCxnSpPr>
                <a:cxnSpLocks/>
                <a:stCxn id="23" idx="0"/>
                <a:endCxn id="28" idx="5"/>
              </p:cNvCxnSpPr>
              <p:nvPr/>
            </p:nvCxnSpPr>
            <p:spPr>
              <a:xfrm flipH="1" flipV="1">
                <a:off x="3642241" y="2604316"/>
                <a:ext cx="346754" cy="47256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Isosceles Triangle 29">
                <a:extLst>
                  <a:ext uri="{FF2B5EF4-FFF2-40B4-BE49-F238E27FC236}">
                    <a16:creationId xmlns:a16="http://schemas.microsoft.com/office/drawing/2014/main" id="{72B22A88-AE9F-4FFC-8793-D3373E09F2E3}"/>
                  </a:ext>
                </a:extLst>
              </p:cNvPr>
              <p:cNvSpPr/>
              <p:nvPr/>
            </p:nvSpPr>
            <p:spPr>
              <a:xfrm>
                <a:off x="2630215" y="2213913"/>
                <a:ext cx="197943" cy="170641"/>
              </a:xfrm>
              <a:prstGeom prst="triangl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/>
              </a:p>
            </p:txBody>
          </p: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39F920AE-CFAA-4CB2-8C16-3E53D9E17410}"/>
                  </a:ext>
                </a:extLst>
              </p:cNvPr>
              <p:cNvCxnSpPr>
                <a:cxnSpLocks/>
                <a:stCxn id="28" idx="2"/>
              </p:cNvCxnSpPr>
              <p:nvPr/>
            </p:nvCxnSpPr>
            <p:spPr>
              <a:xfrm flipH="1" flipV="1">
                <a:off x="2878977" y="2368034"/>
                <a:ext cx="592602" cy="165592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89D2FDD4-8212-4C7A-A6AA-A3DBBE12D6E1}"/>
                </a:ext>
              </a:extLst>
            </p:cNvPr>
            <p:cNvGrpSpPr/>
            <p:nvPr/>
          </p:nvGrpSpPr>
          <p:grpSpPr>
            <a:xfrm>
              <a:off x="1694226" y="2179243"/>
              <a:ext cx="2706626" cy="4644817"/>
              <a:chOff x="1694226" y="2179243"/>
              <a:chExt cx="2706626" cy="4644817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37262B8A-0AD3-49D2-A7CB-0D31AC08D877}"/>
                      </a:ext>
                    </a:extLst>
                  </p:cNvPr>
                  <p:cNvSpPr txBox="1"/>
                  <p:nvPr/>
                </p:nvSpPr>
                <p:spPr>
                  <a:xfrm>
                    <a:off x="3314251" y="6454728"/>
                    <a:ext cx="700640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𝑂𝑏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IL" dirty="0"/>
                  </a:p>
                </p:txBody>
              </p:sp>
            </mc:Choice>
            <mc:Fallback xmlns="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37262B8A-0AD3-49D2-A7CB-0D31AC08D87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314251" y="6454728"/>
                    <a:ext cx="700640" cy="36933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b="-13333"/>
                    </a:stretch>
                  </a:blipFill>
                </p:spPr>
                <p:txBody>
                  <a:bodyPr/>
                  <a:lstStyle/>
                  <a:p>
                    <a:r>
                      <a:rPr lang="en-I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3ABB89D7-0EC9-4E44-A993-D45A06B1FC9F}"/>
                      </a:ext>
                    </a:extLst>
                  </p:cNvPr>
                  <p:cNvSpPr txBox="1"/>
                  <p:nvPr/>
                </p:nvSpPr>
                <p:spPr>
                  <a:xfrm>
                    <a:off x="3396403" y="6149793"/>
                    <a:ext cx="705962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𝑂𝑏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IL" dirty="0"/>
                  </a:p>
                </p:txBody>
              </p:sp>
            </mc:Choice>
            <mc:Fallback xmlns=""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3ABB89D7-0EC9-4E44-A993-D45A06B1FC9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396403" y="6149793"/>
                    <a:ext cx="705962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b="-13333"/>
                    </a:stretch>
                  </a:blipFill>
                </p:spPr>
                <p:txBody>
                  <a:bodyPr/>
                  <a:lstStyle/>
                  <a:p>
                    <a:r>
                      <a:rPr lang="en-I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D337D81B-01AD-481E-AC7B-4E66F37C6031}"/>
                      </a:ext>
                    </a:extLst>
                  </p:cNvPr>
                  <p:cNvSpPr txBox="1"/>
                  <p:nvPr/>
                </p:nvSpPr>
                <p:spPr>
                  <a:xfrm>
                    <a:off x="3694890" y="5880883"/>
                    <a:ext cx="705962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𝑂𝑏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IL" dirty="0"/>
                  </a:p>
                </p:txBody>
              </p:sp>
            </mc:Choice>
            <mc:Fallback xmlns=""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D337D81B-01AD-481E-AC7B-4E66F37C603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694890" y="5880883"/>
                    <a:ext cx="705962" cy="36933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b="-13333"/>
                    </a:stretch>
                  </a:blipFill>
                </p:spPr>
                <p:txBody>
                  <a:bodyPr/>
                  <a:lstStyle/>
                  <a:p>
                    <a:r>
                      <a:rPr lang="en-I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FEF105CE-19C0-4E73-92E5-F515A78F0E3A}"/>
                      </a:ext>
                    </a:extLst>
                  </p:cNvPr>
                  <p:cNvSpPr txBox="1"/>
                  <p:nvPr/>
                </p:nvSpPr>
                <p:spPr>
                  <a:xfrm>
                    <a:off x="1694226" y="3280883"/>
                    <a:ext cx="705962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𝑂𝑏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oMath>
                      </m:oMathPara>
                    </a14:m>
                    <a:endParaRPr lang="en-IL" dirty="0"/>
                  </a:p>
                </p:txBody>
              </p:sp>
            </mc:Choice>
            <mc:Fallback xmlns=""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FEF105CE-19C0-4E73-92E5-F515A78F0E3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694226" y="3280883"/>
                    <a:ext cx="705962" cy="36933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b="-13115"/>
                    </a:stretch>
                  </a:blipFill>
                </p:spPr>
                <p:txBody>
                  <a:bodyPr/>
                  <a:lstStyle/>
                  <a:p>
                    <a:r>
                      <a:rPr lang="en-I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138C0FDC-6684-4FA8-9B06-1CBAAE0B6AD9}"/>
                      </a:ext>
                    </a:extLst>
                  </p:cNvPr>
                  <p:cNvSpPr txBox="1"/>
                  <p:nvPr/>
                </p:nvSpPr>
                <p:spPr>
                  <a:xfrm>
                    <a:off x="2133805" y="2957597"/>
                    <a:ext cx="705962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𝑂𝑏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oMath>
                      </m:oMathPara>
                    </a14:m>
                    <a:endParaRPr lang="en-IL" dirty="0"/>
                  </a:p>
                </p:txBody>
              </p:sp>
            </mc:Choice>
            <mc:Fallback xmlns=""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138C0FDC-6684-4FA8-9B06-1CBAAE0B6AD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33805" y="2957597"/>
                    <a:ext cx="705962" cy="36933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b="-13115"/>
                    </a:stretch>
                  </a:blipFill>
                </p:spPr>
                <p:txBody>
                  <a:bodyPr/>
                  <a:lstStyle/>
                  <a:p>
                    <a:r>
                      <a:rPr lang="en-I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C08F49B6-DDA1-4BF3-932F-9EF770849DC4}"/>
                      </a:ext>
                    </a:extLst>
                  </p:cNvPr>
                  <p:cNvSpPr txBox="1"/>
                  <p:nvPr/>
                </p:nvSpPr>
                <p:spPr>
                  <a:xfrm>
                    <a:off x="2105884" y="2545453"/>
                    <a:ext cx="705962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𝑂𝑏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oMath>
                      </m:oMathPara>
                    </a14:m>
                    <a:endParaRPr lang="en-IL" dirty="0"/>
                  </a:p>
                </p:txBody>
              </p:sp>
            </mc:Choice>
            <mc:Fallback xmlns=""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C08F49B6-DDA1-4BF3-932F-9EF770849DC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05884" y="2545453"/>
                    <a:ext cx="705962" cy="369332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b="-13115"/>
                    </a:stretch>
                  </a:blipFill>
                </p:spPr>
                <p:txBody>
                  <a:bodyPr/>
                  <a:lstStyle/>
                  <a:p>
                    <a:r>
                      <a:rPr lang="en-I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728A13AA-11A4-4245-A0CE-827C4882086D}"/>
                      </a:ext>
                    </a:extLst>
                  </p:cNvPr>
                  <p:cNvSpPr txBox="1"/>
                  <p:nvPr/>
                </p:nvSpPr>
                <p:spPr>
                  <a:xfrm>
                    <a:off x="2215185" y="2179243"/>
                    <a:ext cx="705962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𝑂𝑏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b>
                          </m:sSub>
                        </m:oMath>
                      </m:oMathPara>
                    </a14:m>
                    <a:endParaRPr lang="en-IL" dirty="0"/>
                  </a:p>
                </p:txBody>
              </p:sp>
            </mc:Choice>
            <mc:Fallback xmlns=""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728A13AA-11A4-4245-A0CE-827C4882086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15185" y="2179243"/>
                    <a:ext cx="705962" cy="369332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b="-13115"/>
                    </a:stretch>
                  </a:blipFill>
                </p:spPr>
                <p:txBody>
                  <a:bodyPr/>
                  <a:lstStyle/>
                  <a:p>
                    <a:r>
                      <a:rPr lang="en-IL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92BBA6CF-FB03-4C5C-8CEC-BBBFBA56EA48}"/>
                </a:ext>
              </a:extLst>
            </p:cNvPr>
            <p:cNvGrpSpPr/>
            <p:nvPr/>
          </p:nvGrpSpPr>
          <p:grpSpPr>
            <a:xfrm>
              <a:off x="1337050" y="6024302"/>
              <a:ext cx="2138028" cy="646729"/>
              <a:chOff x="1337050" y="6024302"/>
              <a:chExt cx="2138028" cy="646729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F21ABDF3-9C05-421E-BDD0-94C9966A0DA5}"/>
                  </a:ext>
                </a:extLst>
              </p:cNvPr>
              <p:cNvGrpSpPr/>
              <p:nvPr/>
            </p:nvGrpSpPr>
            <p:grpSpPr>
              <a:xfrm>
                <a:off x="1337050" y="6024302"/>
                <a:ext cx="2138028" cy="546276"/>
                <a:chOff x="1486467" y="5077925"/>
                <a:chExt cx="1659241" cy="423944"/>
              </a:xfrm>
            </p:grpSpPr>
            <p:sp>
              <p:nvSpPr>
                <p:cNvPr id="43" name="Oval 42">
                  <a:extLst>
                    <a:ext uri="{FF2B5EF4-FFF2-40B4-BE49-F238E27FC236}">
                      <a16:creationId xmlns:a16="http://schemas.microsoft.com/office/drawing/2014/main" id="{08A24544-EDA1-4520-B4AA-4ACB13DC8719}"/>
                    </a:ext>
                  </a:extLst>
                </p:cNvPr>
                <p:cNvSpPr/>
                <p:nvPr/>
              </p:nvSpPr>
              <p:spPr>
                <a:xfrm>
                  <a:off x="1486467" y="5077925"/>
                  <a:ext cx="199943" cy="199943"/>
                </a:xfrm>
                <a:prstGeom prst="ellipse">
                  <a:avLst/>
                </a:prstGeom>
                <a:solidFill>
                  <a:srgbClr val="00B0F0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L"/>
                </a:p>
              </p:txBody>
            </p:sp>
            <p:cxnSp>
              <p:nvCxnSpPr>
                <p:cNvPr id="44" name="Straight Connector 43">
                  <a:extLst>
                    <a:ext uri="{FF2B5EF4-FFF2-40B4-BE49-F238E27FC236}">
                      <a16:creationId xmlns:a16="http://schemas.microsoft.com/office/drawing/2014/main" id="{C35C3FAA-79B8-4F7C-8AF4-4B5167FA413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675068" y="5211635"/>
                  <a:ext cx="1153090" cy="146135"/>
                </a:xfrm>
                <a:prstGeom prst="line">
                  <a:avLst/>
                </a:prstGeom>
                <a:ln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5" name="Star: 5 Points 44">
                  <a:extLst>
                    <a:ext uri="{FF2B5EF4-FFF2-40B4-BE49-F238E27FC236}">
                      <a16:creationId xmlns:a16="http://schemas.microsoft.com/office/drawing/2014/main" id="{89B3409D-E5D3-4EE1-AB62-306D52ABA4F2}"/>
                    </a:ext>
                  </a:extLst>
                </p:cNvPr>
                <p:cNvSpPr/>
                <p:nvPr/>
              </p:nvSpPr>
              <p:spPr>
                <a:xfrm>
                  <a:off x="2912347" y="5268508"/>
                  <a:ext cx="233361" cy="233361"/>
                </a:xfrm>
                <a:prstGeom prst="star5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L"/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2" name="TextBox 41">
                    <a:extLst>
                      <a:ext uri="{FF2B5EF4-FFF2-40B4-BE49-F238E27FC236}">
                        <a16:creationId xmlns:a16="http://schemas.microsoft.com/office/drawing/2014/main" id="{1DFCFA1C-6F9D-43F1-B41A-B523F22C3289}"/>
                      </a:ext>
                    </a:extLst>
                  </p:cNvPr>
                  <p:cNvSpPr txBox="1"/>
                  <p:nvPr/>
                </p:nvSpPr>
                <p:spPr>
                  <a:xfrm>
                    <a:off x="1722960" y="6298750"/>
                    <a:ext cx="970844" cy="37228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{"/>
                              <m:endChr m:val="}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b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bSup>
                            </m:e>
                          </m:d>
                        </m:oMath>
                      </m:oMathPara>
                    </a14:m>
                    <a:endParaRPr lang="en-IL" dirty="0"/>
                  </a:p>
                </p:txBody>
              </p:sp>
            </mc:Choice>
            <mc:Fallback xmlns="">
              <p:sp>
                <p:nvSpPr>
                  <p:cNvPr id="42" name="TextBox 41">
                    <a:extLst>
                      <a:ext uri="{FF2B5EF4-FFF2-40B4-BE49-F238E27FC236}">
                        <a16:creationId xmlns:a16="http://schemas.microsoft.com/office/drawing/2014/main" id="{1DFCFA1C-6F9D-43F1-B41A-B523F22C328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22960" y="6298750"/>
                    <a:ext cx="970844" cy="372281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b="-1639"/>
                    </a:stretch>
                  </a:blipFill>
                </p:spPr>
                <p:txBody>
                  <a:bodyPr/>
                  <a:lstStyle/>
                  <a:p>
                    <a:r>
                      <a:rPr lang="en-IL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C9829EA2-ACDB-4F87-95E0-027063061D04}"/>
                </a:ext>
              </a:extLst>
            </p:cNvPr>
            <p:cNvGrpSpPr/>
            <p:nvPr/>
          </p:nvGrpSpPr>
          <p:grpSpPr>
            <a:xfrm>
              <a:off x="2009475" y="3326929"/>
              <a:ext cx="2030649" cy="2847722"/>
              <a:chOff x="2009475" y="3326929"/>
              <a:chExt cx="2030649" cy="2847722"/>
            </a:xfrm>
          </p:grpSpPr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6A11661B-3C7E-4A3D-9071-9966CE4794E3}"/>
                  </a:ext>
                </a:extLst>
              </p:cNvPr>
              <p:cNvGrpSpPr/>
              <p:nvPr/>
            </p:nvGrpSpPr>
            <p:grpSpPr>
              <a:xfrm>
                <a:off x="2009475" y="3326929"/>
                <a:ext cx="1730216" cy="2847722"/>
                <a:chOff x="2009475" y="3326929"/>
                <a:chExt cx="1730216" cy="2847722"/>
              </a:xfrm>
            </p:grpSpPr>
            <p:grpSp>
              <p:nvGrpSpPr>
                <p:cNvPr id="49" name="Group 48">
                  <a:extLst>
                    <a:ext uri="{FF2B5EF4-FFF2-40B4-BE49-F238E27FC236}">
                      <a16:creationId xmlns:a16="http://schemas.microsoft.com/office/drawing/2014/main" id="{87763D62-C21C-40E1-B04A-F6256632AE3A}"/>
                    </a:ext>
                  </a:extLst>
                </p:cNvPr>
                <p:cNvGrpSpPr/>
                <p:nvPr/>
              </p:nvGrpSpPr>
              <p:grpSpPr>
                <a:xfrm>
                  <a:off x="2009475" y="3326929"/>
                  <a:ext cx="1730216" cy="2847722"/>
                  <a:chOff x="2008310" y="2984598"/>
                  <a:chExt cx="1342754" cy="2210007"/>
                </a:xfrm>
              </p:grpSpPr>
              <p:cxnSp>
                <p:nvCxnSpPr>
                  <p:cNvPr id="51" name="Straight Arrow Connector 50">
                    <a:extLst>
                      <a:ext uri="{FF2B5EF4-FFF2-40B4-BE49-F238E27FC236}">
                        <a16:creationId xmlns:a16="http://schemas.microsoft.com/office/drawing/2014/main" id="{C7D87D5E-6057-4013-B689-DEE6E346ED86}"/>
                      </a:ext>
                    </a:extLst>
                  </p:cNvPr>
                  <p:cNvCxnSpPr>
                    <a:cxnSpLocks/>
                    <a:stCxn id="62" idx="7"/>
                    <a:endCxn id="52" idx="3"/>
                  </p:cNvCxnSpPr>
                  <p:nvPr/>
                </p:nvCxnSpPr>
                <p:spPr>
                  <a:xfrm flipV="1">
                    <a:off x="2008311" y="4000275"/>
                    <a:ext cx="489336" cy="429914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2" name="Oval 51">
                    <a:extLst>
                      <a:ext uri="{FF2B5EF4-FFF2-40B4-BE49-F238E27FC236}">
                        <a16:creationId xmlns:a16="http://schemas.microsoft.com/office/drawing/2014/main" id="{FC37B7DA-2199-4852-9E70-4A5F5489800D}"/>
                      </a:ext>
                    </a:extLst>
                  </p:cNvPr>
                  <p:cNvSpPr/>
                  <p:nvPr/>
                </p:nvSpPr>
                <p:spPr>
                  <a:xfrm>
                    <a:off x="2468366" y="3829613"/>
                    <a:ext cx="199943" cy="199943"/>
                  </a:xfrm>
                  <a:prstGeom prst="ellipse">
                    <a:avLst/>
                  </a:prstGeom>
                  <a:solidFill>
                    <a:srgbClr val="00B0F0"/>
                  </a:solidFill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L"/>
                  </a:p>
                </p:txBody>
              </p:sp>
              <p:sp>
                <p:nvSpPr>
                  <p:cNvPr id="53" name="Star: 5 Points 52">
                    <a:extLst>
                      <a:ext uri="{FF2B5EF4-FFF2-40B4-BE49-F238E27FC236}">
                        <a16:creationId xmlns:a16="http://schemas.microsoft.com/office/drawing/2014/main" id="{6485A3E1-6817-42BB-BFB2-FA65F72C5826}"/>
                      </a:ext>
                    </a:extLst>
                  </p:cNvPr>
                  <p:cNvSpPr/>
                  <p:nvPr/>
                </p:nvSpPr>
                <p:spPr>
                  <a:xfrm>
                    <a:off x="3117703" y="4961244"/>
                    <a:ext cx="233361" cy="233361"/>
                  </a:xfrm>
                  <a:prstGeom prst="star5">
                    <a:avLst/>
                  </a:pr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L"/>
                  </a:p>
                </p:txBody>
              </p:sp>
              <p:cxnSp>
                <p:nvCxnSpPr>
                  <p:cNvPr id="54" name="Straight Connector 53">
                    <a:extLst>
                      <a:ext uri="{FF2B5EF4-FFF2-40B4-BE49-F238E27FC236}">
                        <a16:creationId xmlns:a16="http://schemas.microsoft.com/office/drawing/2014/main" id="{36123769-468A-4D42-A303-B31E92E28906}"/>
                      </a:ext>
                    </a:extLst>
                  </p:cNvPr>
                  <p:cNvCxnSpPr>
                    <a:cxnSpLocks/>
                    <a:stCxn id="52" idx="5"/>
                  </p:cNvCxnSpPr>
                  <p:nvPr/>
                </p:nvCxnSpPr>
                <p:spPr>
                  <a:xfrm>
                    <a:off x="2639028" y="4000275"/>
                    <a:ext cx="479898" cy="936919"/>
                  </a:xfrm>
                  <a:prstGeom prst="line">
                    <a:avLst/>
                  </a:prstGeom>
                  <a:ln>
                    <a:headEnd type="none" w="med" len="med"/>
                    <a:tailEnd type="triangl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5" name="Star: 5 Points 54">
                    <a:extLst>
                      <a:ext uri="{FF2B5EF4-FFF2-40B4-BE49-F238E27FC236}">
                        <a16:creationId xmlns:a16="http://schemas.microsoft.com/office/drawing/2014/main" id="{1E15F30E-38F3-4BA1-9B96-8EBAECC742E1}"/>
                      </a:ext>
                    </a:extLst>
                  </p:cNvPr>
                  <p:cNvSpPr/>
                  <p:nvPr/>
                </p:nvSpPr>
                <p:spPr>
                  <a:xfrm>
                    <a:off x="2277163" y="2984598"/>
                    <a:ext cx="233361" cy="233361"/>
                  </a:xfrm>
                  <a:prstGeom prst="star5">
                    <a:avLst/>
                  </a:pr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L"/>
                  </a:p>
                </p:txBody>
              </p:sp>
              <p:cxnSp>
                <p:nvCxnSpPr>
                  <p:cNvPr id="56" name="Straight Connector 55">
                    <a:extLst>
                      <a:ext uri="{FF2B5EF4-FFF2-40B4-BE49-F238E27FC236}">
                        <a16:creationId xmlns:a16="http://schemas.microsoft.com/office/drawing/2014/main" id="{16F8D7D3-0E73-4DDF-9B21-D3AA7855D5BE}"/>
                      </a:ext>
                    </a:extLst>
                  </p:cNvPr>
                  <p:cNvCxnSpPr>
                    <a:cxnSpLocks/>
                    <a:stCxn id="52" idx="0"/>
                  </p:cNvCxnSpPr>
                  <p:nvPr/>
                </p:nvCxnSpPr>
                <p:spPr>
                  <a:xfrm flipH="1" flipV="1">
                    <a:off x="2441889" y="3343884"/>
                    <a:ext cx="126449" cy="485729"/>
                  </a:xfrm>
                  <a:prstGeom prst="line">
                    <a:avLst/>
                  </a:prstGeom>
                  <a:ln>
                    <a:headEnd type="none" w="med" len="med"/>
                    <a:tailEnd type="triangl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0" name="TextBox 49">
                      <a:extLst>
                        <a:ext uri="{FF2B5EF4-FFF2-40B4-BE49-F238E27FC236}">
                          <a16:creationId xmlns:a16="http://schemas.microsoft.com/office/drawing/2014/main" id="{FD1A82A7-80D9-4F4D-9477-363EDE65600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274190" y="4851002"/>
                      <a:ext cx="441467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𝑜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oMath>
                        </m:oMathPara>
                      </a14:m>
                      <a:endParaRPr lang="en-IL" dirty="0"/>
                    </a:p>
                  </p:txBody>
                </p:sp>
              </mc:Choice>
              <mc:Fallback xmlns="">
                <p:sp>
                  <p:nvSpPr>
                    <p:cNvPr id="50" name="TextBox 49">
                      <a:extLst>
                        <a:ext uri="{FF2B5EF4-FFF2-40B4-BE49-F238E27FC236}">
                          <a16:creationId xmlns:a16="http://schemas.microsoft.com/office/drawing/2014/main" id="{FD1A82A7-80D9-4F4D-9477-363EDE65600A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274190" y="4851002"/>
                      <a:ext cx="441467" cy="369332"/>
                    </a:xfrm>
                    <a:prstGeom prst="rect">
                      <a:avLst/>
                    </a:prstGeom>
                    <a:blipFill>
                      <a:blip r:embed="rId12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IL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8" name="TextBox 47">
                    <a:extLst>
                      <a:ext uri="{FF2B5EF4-FFF2-40B4-BE49-F238E27FC236}">
                        <a16:creationId xmlns:a16="http://schemas.microsoft.com/office/drawing/2014/main" id="{2D3F86EE-A98A-4001-BC51-9FB5879F2F48}"/>
                      </a:ext>
                    </a:extLst>
                  </p:cNvPr>
                  <p:cNvSpPr txBox="1"/>
                  <p:nvPr/>
                </p:nvSpPr>
                <p:spPr>
                  <a:xfrm>
                    <a:off x="3040684" y="4750413"/>
                    <a:ext cx="999440" cy="40363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{"/>
                              <m:endChr m:val="}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b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bSup>
                            </m:e>
                          </m:d>
                        </m:oMath>
                      </m:oMathPara>
                    </a14:m>
                    <a:endParaRPr lang="en-IL" dirty="0"/>
                  </a:p>
                </p:txBody>
              </p:sp>
            </mc:Choice>
            <mc:Fallback xmlns="">
              <p:sp>
                <p:nvSpPr>
                  <p:cNvPr id="48" name="TextBox 47">
                    <a:extLst>
                      <a:ext uri="{FF2B5EF4-FFF2-40B4-BE49-F238E27FC236}">
                        <a16:creationId xmlns:a16="http://schemas.microsoft.com/office/drawing/2014/main" id="{2D3F86EE-A98A-4001-BC51-9FB5879F2F4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040684" y="4750413"/>
                    <a:ext cx="999440" cy="403637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L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02CDE6C5-59F3-4589-9143-194531DA08FF}"/>
                </a:ext>
              </a:extLst>
            </p:cNvPr>
            <p:cNvGrpSpPr/>
            <p:nvPr/>
          </p:nvGrpSpPr>
          <p:grpSpPr>
            <a:xfrm>
              <a:off x="1465870" y="5151926"/>
              <a:ext cx="2000312" cy="1151543"/>
              <a:chOff x="1465870" y="5151926"/>
              <a:chExt cx="2000312" cy="1151543"/>
            </a:xfrm>
          </p:grpSpPr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3D32AEDE-9B4C-405F-BB14-4230BF215211}"/>
                  </a:ext>
                </a:extLst>
              </p:cNvPr>
              <p:cNvGrpSpPr/>
              <p:nvPr/>
            </p:nvGrpSpPr>
            <p:grpSpPr>
              <a:xfrm>
                <a:off x="1465870" y="5151926"/>
                <a:ext cx="2000312" cy="1151543"/>
                <a:chOff x="1465870" y="5151926"/>
                <a:chExt cx="2000312" cy="1151543"/>
              </a:xfrm>
            </p:grpSpPr>
            <p:grpSp>
              <p:nvGrpSpPr>
                <p:cNvPr id="60" name="Group 59">
                  <a:extLst>
                    <a:ext uri="{FF2B5EF4-FFF2-40B4-BE49-F238E27FC236}">
                      <a16:creationId xmlns:a16="http://schemas.microsoft.com/office/drawing/2014/main" id="{61F09097-BB1D-4DF0-B59F-F18FB31F211D}"/>
                    </a:ext>
                  </a:extLst>
                </p:cNvPr>
                <p:cNvGrpSpPr/>
                <p:nvPr/>
              </p:nvGrpSpPr>
              <p:grpSpPr>
                <a:xfrm>
                  <a:off x="1465870" y="5151926"/>
                  <a:ext cx="2000312" cy="1151543"/>
                  <a:chOff x="1586439" y="4400908"/>
                  <a:chExt cx="1552365" cy="893668"/>
                </a:xfrm>
              </p:grpSpPr>
              <p:sp>
                <p:nvSpPr>
                  <p:cNvPr id="62" name="Oval 61">
                    <a:extLst>
                      <a:ext uri="{FF2B5EF4-FFF2-40B4-BE49-F238E27FC236}">
                        <a16:creationId xmlns:a16="http://schemas.microsoft.com/office/drawing/2014/main" id="{DC42148C-9780-43F7-9A56-21C52DE056B4}"/>
                      </a:ext>
                    </a:extLst>
                  </p:cNvPr>
                  <p:cNvSpPr/>
                  <p:nvPr/>
                </p:nvSpPr>
                <p:spPr>
                  <a:xfrm>
                    <a:off x="1837649" y="4400908"/>
                    <a:ext cx="199943" cy="199943"/>
                  </a:xfrm>
                  <a:prstGeom prst="ellipse">
                    <a:avLst/>
                  </a:prstGeom>
                  <a:solidFill>
                    <a:srgbClr val="00B0F0"/>
                  </a:solidFill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L"/>
                  </a:p>
                </p:txBody>
              </p:sp>
              <p:cxnSp>
                <p:nvCxnSpPr>
                  <p:cNvPr id="63" name="Straight Arrow Connector 62">
                    <a:extLst>
                      <a:ext uri="{FF2B5EF4-FFF2-40B4-BE49-F238E27FC236}">
                        <a16:creationId xmlns:a16="http://schemas.microsoft.com/office/drawing/2014/main" id="{F7D053B6-6179-4D86-B1EA-9CE2A1B3233A}"/>
                      </a:ext>
                    </a:extLst>
                  </p:cNvPr>
                  <p:cNvCxnSpPr>
                    <a:stCxn id="43" idx="0"/>
                    <a:endCxn id="62" idx="3"/>
                  </p:cNvCxnSpPr>
                  <p:nvPr/>
                </p:nvCxnSpPr>
                <p:spPr>
                  <a:xfrm flipV="1">
                    <a:off x="1586439" y="4571570"/>
                    <a:ext cx="280491" cy="506355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4" name="Star: 5 Points 63">
                    <a:extLst>
                      <a:ext uri="{FF2B5EF4-FFF2-40B4-BE49-F238E27FC236}">
                        <a16:creationId xmlns:a16="http://schemas.microsoft.com/office/drawing/2014/main" id="{4434A68D-03FD-40E9-BD53-E887E0D05CC0}"/>
                      </a:ext>
                    </a:extLst>
                  </p:cNvPr>
                  <p:cNvSpPr/>
                  <p:nvPr/>
                </p:nvSpPr>
                <p:spPr>
                  <a:xfrm>
                    <a:off x="2905443" y="5061215"/>
                    <a:ext cx="233361" cy="233361"/>
                  </a:xfrm>
                  <a:prstGeom prst="star5">
                    <a:avLst/>
                  </a:pr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L"/>
                  </a:p>
                </p:txBody>
              </p:sp>
              <p:cxnSp>
                <p:nvCxnSpPr>
                  <p:cNvPr id="65" name="Straight Connector 64">
                    <a:extLst>
                      <a:ext uri="{FF2B5EF4-FFF2-40B4-BE49-F238E27FC236}">
                        <a16:creationId xmlns:a16="http://schemas.microsoft.com/office/drawing/2014/main" id="{E69977EA-A65B-43E7-8A97-7B2AFF7509A6}"/>
                      </a:ext>
                    </a:extLst>
                  </p:cNvPr>
                  <p:cNvCxnSpPr>
                    <a:cxnSpLocks/>
                    <a:stCxn id="62" idx="5"/>
                    <a:endCxn id="64" idx="1"/>
                  </p:cNvCxnSpPr>
                  <p:nvPr/>
                </p:nvCxnSpPr>
                <p:spPr>
                  <a:xfrm>
                    <a:off x="2008311" y="4571570"/>
                    <a:ext cx="897132" cy="578781"/>
                  </a:xfrm>
                  <a:prstGeom prst="line">
                    <a:avLst/>
                  </a:prstGeom>
                  <a:ln>
                    <a:headEnd type="none" w="med" len="med"/>
                    <a:tailEnd type="triangl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1" name="TextBox 60">
                      <a:extLst>
                        <a:ext uri="{FF2B5EF4-FFF2-40B4-BE49-F238E27FC236}">
                          <a16:creationId xmlns:a16="http://schemas.microsoft.com/office/drawing/2014/main" id="{E145BFB8-ADA1-4D6A-BE46-D753CE54C76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583719" y="5550909"/>
                      <a:ext cx="455701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𝑜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oMath>
                        </m:oMathPara>
                      </a14:m>
                      <a:endParaRPr lang="en-IL" dirty="0"/>
                    </a:p>
                  </p:txBody>
                </p:sp>
              </mc:Choice>
              <mc:Fallback xmlns="">
                <p:sp>
                  <p:nvSpPr>
                    <p:cNvPr id="61" name="TextBox 60">
                      <a:extLst>
                        <a:ext uri="{FF2B5EF4-FFF2-40B4-BE49-F238E27FC236}">
                          <a16:creationId xmlns:a16="http://schemas.microsoft.com/office/drawing/2014/main" id="{E145BFB8-ADA1-4D6A-BE46-D753CE54C765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583719" y="5550909"/>
                      <a:ext cx="455701" cy="369332"/>
                    </a:xfrm>
                    <a:prstGeom prst="rect">
                      <a:avLst/>
                    </a:prstGeom>
                    <a:blipFill>
                      <a:blip r:embed="rId14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IL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9" name="TextBox 58">
                    <a:extLst>
                      <a:ext uri="{FF2B5EF4-FFF2-40B4-BE49-F238E27FC236}">
                        <a16:creationId xmlns:a16="http://schemas.microsoft.com/office/drawing/2014/main" id="{4DCE475E-4357-4AC3-88AE-AB9A4CAF1894}"/>
                      </a:ext>
                    </a:extLst>
                  </p:cNvPr>
                  <p:cNvSpPr txBox="1"/>
                  <p:nvPr/>
                </p:nvSpPr>
                <p:spPr>
                  <a:xfrm>
                    <a:off x="2308752" y="5352105"/>
                    <a:ext cx="979948" cy="37305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{"/>
                              <m:endChr m:val="}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d>
                        </m:oMath>
                      </m:oMathPara>
                    </a14:m>
                    <a:endParaRPr lang="en-IL" dirty="0"/>
                  </a:p>
                </p:txBody>
              </p:sp>
            </mc:Choice>
            <mc:Fallback xmlns="">
              <p:sp>
                <p:nvSpPr>
                  <p:cNvPr id="59" name="TextBox 58">
                    <a:extLst>
                      <a:ext uri="{FF2B5EF4-FFF2-40B4-BE49-F238E27FC236}">
                        <a16:creationId xmlns:a16="http://schemas.microsoft.com/office/drawing/2014/main" id="{4DCE475E-4357-4AC3-88AE-AB9A4CAF189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308752" y="5352105"/>
                    <a:ext cx="979948" cy="373051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b="-1639"/>
                    </a:stretch>
                  </a:blipFill>
                </p:spPr>
                <p:txBody>
                  <a:bodyPr/>
                  <a:lstStyle/>
                  <a:p>
                    <a:r>
                      <a:rPr lang="en-IL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8C36A1E5-DA65-4F6E-8EDC-206025D00FDA}"/>
              </a:ext>
            </a:extLst>
          </p:cNvPr>
          <p:cNvSpPr/>
          <p:nvPr/>
        </p:nvSpPr>
        <p:spPr>
          <a:xfrm>
            <a:off x="2356706" y="5232189"/>
            <a:ext cx="567651" cy="91645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659F609-278C-4BB0-B56E-53C8E072CA7F}"/>
              </a:ext>
            </a:extLst>
          </p:cNvPr>
          <p:cNvSpPr/>
          <p:nvPr/>
        </p:nvSpPr>
        <p:spPr>
          <a:xfrm>
            <a:off x="2932148" y="5002788"/>
            <a:ext cx="583972" cy="116261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F5C34E8-763A-45EF-8BA8-5DDAD5992C7F}"/>
              </a:ext>
            </a:extLst>
          </p:cNvPr>
          <p:cNvSpPr/>
          <p:nvPr/>
        </p:nvSpPr>
        <p:spPr>
          <a:xfrm>
            <a:off x="3512945" y="4650921"/>
            <a:ext cx="548530" cy="149895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F0C1F37-A880-458B-83B6-068704E7298C}"/>
              </a:ext>
            </a:extLst>
          </p:cNvPr>
          <p:cNvSpPr/>
          <p:nvPr/>
        </p:nvSpPr>
        <p:spPr>
          <a:xfrm>
            <a:off x="4067142" y="3559872"/>
            <a:ext cx="496837" cy="258631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5DD2882F-BA00-4C1C-86CD-E21A849EED18}"/>
              </a:ext>
            </a:extLst>
          </p:cNvPr>
          <p:cNvSpPr/>
          <p:nvPr/>
        </p:nvSpPr>
        <p:spPr>
          <a:xfrm>
            <a:off x="4573503" y="4993787"/>
            <a:ext cx="496837" cy="115240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0D0251A7-B726-41AE-970F-376DDAA11315}"/>
              </a:ext>
            </a:extLst>
          </p:cNvPr>
          <p:cNvSpPr/>
          <p:nvPr/>
        </p:nvSpPr>
        <p:spPr>
          <a:xfrm>
            <a:off x="5070340" y="5639982"/>
            <a:ext cx="496837" cy="50127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735D457A-846E-48F9-B5AA-38D5664D48E3}"/>
              </a:ext>
            </a:extLst>
          </p:cNvPr>
          <p:cNvGrpSpPr/>
          <p:nvPr/>
        </p:nvGrpSpPr>
        <p:grpSpPr>
          <a:xfrm>
            <a:off x="528852" y="3175030"/>
            <a:ext cx="6472594" cy="3375224"/>
            <a:chOff x="528852" y="3175030"/>
            <a:chExt cx="6472594" cy="337522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D7BA9F31-9982-4D1C-8C49-F46AEE0B4D2E}"/>
                    </a:ext>
                  </a:extLst>
                </p:cNvPr>
                <p:cNvSpPr txBox="1"/>
                <p:nvPr/>
              </p:nvSpPr>
              <p:spPr>
                <a:xfrm>
                  <a:off x="528852" y="4362489"/>
                  <a:ext cx="1752211" cy="96539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𝑂𝑏𝑗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𝑂𝑏𝑗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b="0" dirty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oMath>
                    </m:oMathPara>
                  </a14:m>
                  <a:endParaRPr lang="en-US" b="0" dirty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D7BA9F31-9982-4D1C-8C49-F46AEE0B4D2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8852" y="4362489"/>
                  <a:ext cx="1752211" cy="965392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D37C5AF1-A4DD-4764-9C6B-4681C6239A8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42072" y="6135247"/>
              <a:ext cx="4659374" cy="3227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1BB271F9-7818-434F-BEAA-EDAA065EC7F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56706" y="3175030"/>
              <a:ext cx="0" cy="300589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5BEF1FB9-CB78-43C2-A488-9C69DFDA181E}"/>
                    </a:ext>
                  </a:extLst>
                </p:cNvPr>
                <p:cNvSpPr txBox="1"/>
                <p:nvPr/>
              </p:nvSpPr>
              <p:spPr>
                <a:xfrm>
                  <a:off x="2281063" y="6151534"/>
                  <a:ext cx="70064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𝑂𝑏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IL" dirty="0"/>
                </a:p>
              </p:txBody>
            </p:sp>
          </mc:Choice>
          <mc:Fallback xmlns="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5BEF1FB9-CB78-43C2-A488-9C69DFDA181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81063" y="6151534"/>
                  <a:ext cx="700640" cy="369332"/>
                </a:xfrm>
                <a:prstGeom prst="rect">
                  <a:avLst/>
                </a:prstGeom>
                <a:blipFill>
                  <a:blip r:embed="rId17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8B307492-0D07-468C-9142-2C94AF4F1B11}"/>
                    </a:ext>
                  </a:extLst>
                </p:cNvPr>
                <p:cNvSpPr txBox="1"/>
                <p:nvPr/>
              </p:nvSpPr>
              <p:spPr>
                <a:xfrm>
                  <a:off x="2854506" y="6152699"/>
                  <a:ext cx="70064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𝑂𝑏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IL" dirty="0"/>
                </a:p>
              </p:txBody>
            </p:sp>
          </mc:Choice>
          <mc:Fallback xmlns=""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8B307492-0D07-468C-9142-2C94AF4F1B1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54506" y="6152699"/>
                  <a:ext cx="700640" cy="369332"/>
                </a:xfrm>
                <a:prstGeom prst="rect">
                  <a:avLst/>
                </a:prstGeom>
                <a:blipFill>
                  <a:blip r:embed="rId18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1AA997C9-2213-400D-B5F9-5EC216B6EA84}"/>
                    </a:ext>
                  </a:extLst>
                </p:cNvPr>
                <p:cNvSpPr txBox="1"/>
                <p:nvPr/>
              </p:nvSpPr>
              <p:spPr>
                <a:xfrm>
                  <a:off x="3417571" y="6170151"/>
                  <a:ext cx="70064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𝑂𝑏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IL" dirty="0"/>
                </a:p>
              </p:txBody>
            </p:sp>
          </mc:Choice>
          <mc:Fallback xmlns="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1AA997C9-2213-400D-B5F9-5EC216B6EA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17571" y="6170151"/>
                  <a:ext cx="700640" cy="369332"/>
                </a:xfrm>
                <a:prstGeom prst="rect">
                  <a:avLst/>
                </a:prstGeom>
                <a:blipFill>
                  <a:blip r:embed="rId19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8AFB44B8-F600-4FCF-9267-B2DC7B5DD19B}"/>
                    </a:ext>
                  </a:extLst>
                </p:cNvPr>
                <p:cNvSpPr txBox="1"/>
                <p:nvPr/>
              </p:nvSpPr>
              <p:spPr>
                <a:xfrm>
                  <a:off x="3960135" y="6152699"/>
                  <a:ext cx="70064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𝑂𝑏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IL" dirty="0"/>
                </a:p>
              </p:txBody>
            </p:sp>
          </mc:Choice>
          <mc:Fallback xmlns="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8AFB44B8-F600-4FCF-9267-B2DC7B5DD19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60135" y="6152699"/>
                  <a:ext cx="700640" cy="369332"/>
                </a:xfrm>
                <a:prstGeom prst="rect">
                  <a:avLst/>
                </a:prstGeom>
                <a:blipFill>
                  <a:blip r:embed="rId20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C343ECCC-B4F7-4C3D-8869-BDD23783A58C}"/>
                    </a:ext>
                  </a:extLst>
                </p:cNvPr>
                <p:cNvSpPr txBox="1"/>
                <p:nvPr/>
              </p:nvSpPr>
              <p:spPr>
                <a:xfrm>
                  <a:off x="4523200" y="6180922"/>
                  <a:ext cx="70064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𝑂𝑏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oMath>
                    </m:oMathPara>
                  </a14:m>
                  <a:endParaRPr lang="en-IL" dirty="0"/>
                </a:p>
              </p:txBody>
            </p:sp>
          </mc:Choice>
          <mc:Fallback xmlns="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C343ECCC-B4F7-4C3D-8869-BDD23783A58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23200" y="6180922"/>
                  <a:ext cx="700640" cy="369332"/>
                </a:xfrm>
                <a:prstGeom prst="rect">
                  <a:avLst/>
                </a:prstGeom>
                <a:blipFill>
                  <a:blip r:embed="rId21"/>
                  <a:stretch>
                    <a:fillRect b="-11475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0E812F80-BFF6-406C-8ED4-B13154C83422}"/>
                    </a:ext>
                  </a:extLst>
                </p:cNvPr>
                <p:cNvSpPr txBox="1"/>
                <p:nvPr/>
              </p:nvSpPr>
              <p:spPr>
                <a:xfrm>
                  <a:off x="5057089" y="6170151"/>
                  <a:ext cx="70064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𝑂𝑏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7</m:t>
                            </m:r>
                          </m:sub>
                        </m:sSub>
                      </m:oMath>
                    </m:oMathPara>
                  </a14:m>
                  <a:endParaRPr lang="en-IL" dirty="0"/>
                </a:p>
              </p:txBody>
            </p:sp>
          </mc:Choice>
          <mc:Fallback xmlns="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0E812F80-BFF6-406C-8ED4-B13154C8342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57089" y="6170151"/>
                  <a:ext cx="700640" cy="369332"/>
                </a:xfrm>
                <a:prstGeom prst="rect">
                  <a:avLst/>
                </a:prstGeom>
                <a:blipFill>
                  <a:blip r:embed="rId22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79" name="TextBox 78">
            <a:extLst>
              <a:ext uri="{FF2B5EF4-FFF2-40B4-BE49-F238E27FC236}">
                <a16:creationId xmlns:a16="http://schemas.microsoft.com/office/drawing/2014/main" id="{1ED815C6-7C7E-4984-B26E-1A761E8C78CE}"/>
              </a:ext>
            </a:extLst>
          </p:cNvPr>
          <p:cNvSpPr txBox="1"/>
          <p:nvPr/>
        </p:nvSpPr>
        <p:spPr>
          <a:xfrm>
            <a:off x="8527047" y="839175"/>
            <a:ext cx="39654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From the previous step</a:t>
            </a:r>
            <a:endParaRPr lang="en-IL" sz="2400" dirty="0"/>
          </a:p>
        </p:txBody>
      </p:sp>
      <p:sp>
        <p:nvSpPr>
          <p:cNvPr id="80" name="Slide Number Placeholder 79">
            <a:extLst>
              <a:ext uri="{FF2B5EF4-FFF2-40B4-BE49-F238E27FC236}">
                <a16:creationId xmlns:a16="http://schemas.microsoft.com/office/drawing/2014/main" id="{D956CCE4-0091-4E4B-9F83-F8172FC51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BD0CC-423F-4B58-AFF5-83B6DD233671}" type="slidenum">
              <a:rPr lang="en-IL" smtClean="0"/>
              <a:t>14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059610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9" grpId="0" animBg="1"/>
      <p:bldP spid="10" grpId="0" animBg="1"/>
      <p:bldP spid="11" grpId="0" animBg="1"/>
      <p:bldP spid="12" grpId="0" animBg="1"/>
      <p:bldP spid="68" grpId="0" animBg="1"/>
      <p:bldP spid="6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5">
            <a:extLst>
              <a:ext uri="{FF2B5EF4-FFF2-40B4-BE49-F238E27FC236}">
                <a16:creationId xmlns:a16="http://schemas.microsoft.com/office/drawing/2014/main" id="{81552A09-6DAD-4A43-ACD4-6F972F9C28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2112" y="3732085"/>
            <a:ext cx="4470326" cy="2439599"/>
          </a:xfrm>
          <a:prstGeom prst="rect">
            <a:avLst/>
          </a:prstGeom>
        </p:spPr>
      </p:pic>
      <p:pic>
        <p:nvPicPr>
          <p:cNvPr id="35" name="Picture 50">
            <a:extLst>
              <a:ext uri="{FF2B5EF4-FFF2-40B4-BE49-F238E27FC236}">
                <a16:creationId xmlns:a16="http://schemas.microsoft.com/office/drawing/2014/main" id="{D777F602-D2D5-4E77-89E6-04F1CAFB262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820"/>
          <a:stretch/>
        </p:blipFill>
        <p:spPr>
          <a:xfrm>
            <a:off x="184483" y="3732100"/>
            <a:ext cx="4395407" cy="243959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3AA7B5-4B65-4007-9170-02B753452E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BD0CC-423F-4B58-AFF5-83B6DD233671}" type="slidenum">
              <a:rPr lang="en-IL" smtClean="0"/>
              <a:t>15</a:t>
            </a:fld>
            <a:endParaRPr lang="en-IL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C9788A-3179-40C2-AD02-59CBEA60710F}"/>
              </a:ext>
            </a:extLst>
          </p:cNvPr>
          <p:cNvSpPr txBox="1"/>
          <p:nvPr/>
        </p:nvSpPr>
        <p:spPr>
          <a:xfrm>
            <a:off x="477875" y="186637"/>
            <a:ext cx="34289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Step2.a : </a:t>
            </a:r>
            <a:br>
              <a:rPr lang="en-US" dirty="0"/>
            </a:br>
            <a:r>
              <a:rPr lang="en-US" dirty="0"/>
              <a:t>Group objects that are close and are hypothesized to be of the same class</a:t>
            </a:r>
            <a:endParaRPr lang="en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8CABB80-E12D-4285-9DD7-29ECB3DCF0F3}"/>
                  </a:ext>
                </a:extLst>
              </p:cNvPr>
              <p:cNvSpPr txBox="1"/>
              <p:nvPr/>
            </p:nvSpPr>
            <p:spPr>
              <a:xfrm>
                <a:off x="5463824" y="603179"/>
                <a:ext cx="625030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How to decide if to group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𝑂𝑏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𝑂𝑏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r>
                  <a:rPr lang="en-US" sz="2400" dirty="0"/>
                  <a:t> or not?</a:t>
                </a:r>
                <a:endParaRPr lang="en-IL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8CABB80-E12D-4285-9DD7-29ECB3DCF0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3824" y="603179"/>
                <a:ext cx="6250301" cy="461665"/>
              </a:xfrm>
              <a:prstGeom prst="rect">
                <a:avLst/>
              </a:prstGeom>
              <a:blipFill>
                <a:blip r:embed="rId5"/>
                <a:stretch>
                  <a:fillRect l="-1462" t="-10526" r="-390" b="-28947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3021968-A969-45BB-8F18-45D2C6A31FE4}"/>
                  </a:ext>
                </a:extLst>
              </p:cNvPr>
              <p:cNvSpPr txBox="1"/>
              <p:nvPr/>
            </p:nvSpPr>
            <p:spPr>
              <a:xfrm>
                <a:off x="3638495" y="1758565"/>
                <a:ext cx="4513159" cy="13408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f>
                                      <m:f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𝑚</m:t>
                                            </m:r>
                                          </m:e>
                                          <m:sub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num>
                                      <m:den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sty m:val="p"/>
                                                <m:brk m:alnAt="7"/>
                                              </m:rPr>
                                              <a:rPr lang="en-US" b="0" i="0" smtClean="0">
                                                <a:latin typeface="Cambria Math" panose="02040503050406030204" pitchFamily="18" charset="0"/>
                                              </a:rPr>
                                              <m:t>Σ</m:t>
                                            </m:r>
                                          </m:e>
                                          <m:sub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𝑚</m:t>
                                            </m:r>
                                          </m:e>
                                          <m:sub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m:rPr>
                                            <m:brk m:alnAt="7"/>
                                          </m:r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𝛼</m:t>
                                        </m:r>
                                      </m:den>
                                    </m:f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≤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≤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f>
                                      <m:f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𝛼</m:t>
                                        </m:r>
                                      </m:num>
                                      <m:den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b="0" i="0" smtClean="0">
                                                <a:latin typeface="Cambria Math" panose="02040503050406030204" pitchFamily="18" charset="0"/>
                                              </a:rPr>
                                              <m:t>Σ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𝑚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𝛼</m:t>
                                        </m:r>
                                      </m:den>
                                    </m:f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</m:eqArr>
                        </m:e>
                      </m:d>
                    </m:oMath>
                  </m:oMathPara>
                </a14:m>
                <a:endParaRPr lang="en-IL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3021968-A969-45BB-8F18-45D2C6A31F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8495" y="1758565"/>
                <a:ext cx="4513159" cy="134088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306FDE1B-8F14-4401-9402-330A67C231C3}"/>
                  </a:ext>
                </a:extLst>
              </p:cNvPr>
              <p:cNvSpPr/>
              <p:nvPr/>
            </p:nvSpPr>
            <p:spPr>
              <a:xfrm>
                <a:off x="4965805" y="4321748"/>
                <a:ext cx="1888435" cy="134088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Dirichlet Process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L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306FDE1B-8F14-4401-9402-330A67C231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5805" y="4321748"/>
                <a:ext cx="1888435" cy="134088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778D396-55E8-429E-8A65-1022ED2A62C4}"/>
              </a:ext>
            </a:extLst>
          </p:cNvPr>
          <p:cNvCxnSpPr>
            <a:cxnSpLocks/>
          </p:cNvCxnSpPr>
          <p:nvPr/>
        </p:nvCxnSpPr>
        <p:spPr>
          <a:xfrm>
            <a:off x="4152900" y="4992188"/>
            <a:ext cx="4944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ight Brace 14">
            <a:extLst>
              <a:ext uri="{FF2B5EF4-FFF2-40B4-BE49-F238E27FC236}">
                <a16:creationId xmlns:a16="http://schemas.microsoft.com/office/drawing/2014/main" id="{6AF6D53B-7579-434C-AFA2-AB2CEE55CB4D}"/>
              </a:ext>
            </a:extLst>
          </p:cNvPr>
          <p:cNvSpPr/>
          <p:nvPr/>
        </p:nvSpPr>
        <p:spPr>
          <a:xfrm rot="5400000">
            <a:off x="5018288" y="1071495"/>
            <a:ext cx="1645171" cy="4640154"/>
          </a:xfrm>
          <a:prstGeom prst="rightBrace">
            <a:avLst>
              <a:gd name="adj1" fmla="val 67793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27A673DA-690E-4A33-AD40-558BD933C54F}"/>
              </a:ext>
            </a:extLst>
          </p:cNvPr>
          <p:cNvCxnSpPr>
            <a:cxnSpLocks/>
          </p:cNvCxnSpPr>
          <p:nvPr/>
        </p:nvCxnSpPr>
        <p:spPr>
          <a:xfrm>
            <a:off x="7048500" y="4889046"/>
            <a:ext cx="5636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733738F4-847D-472E-BDFE-FCC8C7355C35}"/>
              </a:ext>
            </a:extLst>
          </p:cNvPr>
          <p:cNvSpPr txBox="1"/>
          <p:nvPr/>
        </p:nvSpPr>
        <p:spPr>
          <a:xfrm>
            <a:off x="3942871" y="6171684"/>
            <a:ext cx="3852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Conserves the mean of the distribution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1586088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 animBg="1"/>
      <p:bldP spid="15" grpId="0" animBg="1"/>
      <p:bldP spid="6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Picture 50">
            <a:extLst>
              <a:ext uri="{FF2B5EF4-FFF2-40B4-BE49-F238E27FC236}">
                <a16:creationId xmlns:a16="http://schemas.microsoft.com/office/drawing/2014/main" id="{10B81970-7494-455B-BCA7-BDC47223CE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20"/>
          <a:stretch/>
        </p:blipFill>
        <p:spPr>
          <a:xfrm>
            <a:off x="242712" y="3142411"/>
            <a:ext cx="4395407" cy="243959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635AFAC-80C6-42DA-95DA-34BD54A62105}"/>
              </a:ext>
            </a:extLst>
          </p:cNvPr>
          <p:cNvSpPr txBox="1"/>
          <p:nvPr/>
        </p:nvSpPr>
        <p:spPr>
          <a:xfrm>
            <a:off x="477875" y="186637"/>
            <a:ext cx="34289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Step2.a : </a:t>
            </a:r>
            <a:br>
              <a:rPr lang="en-US" dirty="0"/>
            </a:br>
            <a:r>
              <a:rPr lang="en-US" dirty="0"/>
              <a:t>Group objects that are close and are hypothesized to be of the same class</a:t>
            </a:r>
            <a:endParaRPr lang="en-I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7052EF-36DB-4D23-A593-F304D6AFF3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BD0CC-423F-4B58-AFF5-83B6DD233671}" type="slidenum">
              <a:rPr lang="en-IL" smtClean="0"/>
              <a:t>16</a:t>
            </a:fld>
            <a:endParaRPr lang="en-IL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B4C9E2B-9B69-4090-879E-55962CE9CE7B}"/>
              </a:ext>
            </a:extLst>
          </p:cNvPr>
          <p:cNvSpPr txBox="1"/>
          <p:nvPr/>
        </p:nvSpPr>
        <p:spPr>
          <a:xfrm>
            <a:off x="4998649" y="3769247"/>
            <a:ext cx="21947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Dirichlet Process (DP)</a:t>
            </a:r>
            <a:endParaRPr lang="en-IL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3219FA-6853-4D85-9A5F-D7C282A26F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3882" y="3021677"/>
            <a:ext cx="4470326" cy="2439599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4A0F64C9-11C4-4E88-AB58-552C6AB28BCE}"/>
              </a:ext>
            </a:extLst>
          </p:cNvPr>
          <p:cNvSpPr/>
          <p:nvPr/>
        </p:nvSpPr>
        <p:spPr>
          <a:xfrm>
            <a:off x="5107057" y="4138579"/>
            <a:ext cx="1977887" cy="4472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F9AF06C-9E31-4506-9564-434303034BB2}"/>
                  </a:ext>
                </a:extLst>
              </p:cNvPr>
              <p:cNvSpPr txBox="1"/>
              <p:nvPr/>
            </p:nvSpPr>
            <p:spPr>
              <a:xfrm>
                <a:off x="5463824" y="603179"/>
                <a:ext cx="625030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How to decide if to group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𝑂𝑏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𝑂𝑏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r>
                  <a:rPr lang="en-US" sz="2400" dirty="0"/>
                  <a:t> or not?</a:t>
                </a:r>
                <a:endParaRPr lang="en-IL" sz="24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F9AF06C-9E31-4506-9564-434303034B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3824" y="603179"/>
                <a:ext cx="6250301" cy="461665"/>
              </a:xfrm>
              <a:prstGeom prst="rect">
                <a:avLst/>
              </a:prstGeom>
              <a:blipFill>
                <a:blip r:embed="rId4"/>
                <a:stretch>
                  <a:fillRect l="-1462" t="-10526" r="-390" b="-28947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886842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Picture 108">
            <a:extLst>
              <a:ext uri="{FF2B5EF4-FFF2-40B4-BE49-F238E27FC236}">
                <a16:creationId xmlns:a16="http://schemas.microsoft.com/office/drawing/2014/main" id="{C120EDB5-73F4-48A2-8CBA-75600FE91D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681" y="4281876"/>
            <a:ext cx="4470326" cy="2439599"/>
          </a:xfrm>
          <a:prstGeom prst="rect">
            <a:avLst/>
          </a:prstGeom>
        </p:spPr>
      </p:pic>
      <p:pic>
        <p:nvPicPr>
          <p:cNvPr id="108" name="Picture 107">
            <a:extLst>
              <a:ext uri="{FF2B5EF4-FFF2-40B4-BE49-F238E27FC236}">
                <a16:creationId xmlns:a16="http://schemas.microsoft.com/office/drawing/2014/main" id="{A9957D54-D031-41EC-8856-72958C4AAF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681" y="1459552"/>
            <a:ext cx="4470326" cy="243959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635AFAC-80C6-42DA-95DA-34BD54A62105}"/>
              </a:ext>
            </a:extLst>
          </p:cNvPr>
          <p:cNvSpPr txBox="1"/>
          <p:nvPr/>
        </p:nvSpPr>
        <p:spPr>
          <a:xfrm>
            <a:off x="477875" y="186637"/>
            <a:ext cx="34289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Step2.a : </a:t>
            </a:r>
            <a:br>
              <a:rPr lang="en-US" dirty="0"/>
            </a:br>
            <a:r>
              <a:rPr lang="en-US" dirty="0"/>
              <a:t>Group objects that are close and are hypothesized to be of the same class</a:t>
            </a:r>
            <a:endParaRPr lang="en-I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7052EF-36DB-4D23-A593-F304D6AFF3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BD0CC-423F-4B58-AFF5-83B6DD233671}" type="slidenum">
              <a:rPr lang="en-IL" smtClean="0"/>
              <a:t>17</a:t>
            </a:fld>
            <a:endParaRPr lang="en-IL"/>
          </a:p>
        </p:txBody>
      </p:sp>
      <p:sp>
        <p:nvSpPr>
          <p:cNvPr id="45" name="Arrow: Right 44">
            <a:extLst>
              <a:ext uri="{FF2B5EF4-FFF2-40B4-BE49-F238E27FC236}">
                <a16:creationId xmlns:a16="http://schemas.microsoft.com/office/drawing/2014/main" id="{4A446EE9-17CA-400A-94DD-2EA11D10C97A}"/>
              </a:ext>
            </a:extLst>
          </p:cNvPr>
          <p:cNvSpPr/>
          <p:nvPr/>
        </p:nvSpPr>
        <p:spPr>
          <a:xfrm>
            <a:off x="5641449" y="2425904"/>
            <a:ext cx="3154681" cy="50689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B4C9E2B-9B69-4090-879E-55962CE9CE7B}"/>
              </a:ext>
            </a:extLst>
          </p:cNvPr>
          <p:cNvSpPr txBox="1"/>
          <p:nvPr/>
        </p:nvSpPr>
        <p:spPr>
          <a:xfrm>
            <a:off x="8945756" y="5324693"/>
            <a:ext cx="2525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Keep things as they were</a:t>
            </a:r>
            <a:endParaRPr lang="en-IL" dirty="0"/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A06B7229-B4DF-4EFF-9219-CAA8F3C4C70E}"/>
              </a:ext>
            </a:extLst>
          </p:cNvPr>
          <p:cNvCxnSpPr/>
          <p:nvPr/>
        </p:nvCxnSpPr>
        <p:spPr>
          <a:xfrm flipH="1">
            <a:off x="1125107" y="2129867"/>
            <a:ext cx="4065104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" name="Picture 103">
            <a:extLst>
              <a:ext uri="{FF2B5EF4-FFF2-40B4-BE49-F238E27FC236}">
                <a16:creationId xmlns:a16="http://schemas.microsoft.com/office/drawing/2014/main" id="{A9AA9B8C-ABAB-4404-AE7D-6989CAF381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06960" y="1052411"/>
            <a:ext cx="2218654" cy="292983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E52558CA-A99A-458F-95A0-225D7CCDE1A3}"/>
                  </a:ext>
                </a:extLst>
              </p:cNvPr>
              <p:cNvSpPr txBox="1"/>
              <p:nvPr/>
            </p:nvSpPr>
            <p:spPr>
              <a:xfrm>
                <a:off x="5746613" y="2119101"/>
                <a:ext cx="270394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Update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𝑂𝑏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r>
                  <a:rPr lang="en-US" dirty="0"/>
                  <a:t> to be 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𝑂𝑏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endParaRPr lang="en-IL" dirty="0"/>
              </a:p>
            </p:txBody>
          </p:sp>
        </mc:Choice>
        <mc:Fallback xmlns="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E52558CA-A99A-458F-95A0-225D7CCDE1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6613" y="2119101"/>
                <a:ext cx="2703945" cy="369332"/>
              </a:xfrm>
              <a:prstGeom prst="rect">
                <a:avLst/>
              </a:prstGeom>
              <a:blipFill>
                <a:blip r:embed="rId5"/>
                <a:stretch>
                  <a:fillRect l="-2032" t="-10000" b="-26667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0D55FD04-6C59-44F2-8282-3AEF7C26816F}"/>
              </a:ext>
            </a:extLst>
          </p:cNvPr>
          <p:cNvCxnSpPr/>
          <p:nvPr/>
        </p:nvCxnSpPr>
        <p:spPr>
          <a:xfrm flipH="1">
            <a:off x="856751" y="4598084"/>
            <a:ext cx="4065104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Arrow: Right 109">
            <a:extLst>
              <a:ext uri="{FF2B5EF4-FFF2-40B4-BE49-F238E27FC236}">
                <a16:creationId xmlns:a16="http://schemas.microsoft.com/office/drawing/2014/main" id="{FE66FA5C-15E2-4000-8752-48793AFF2CCE}"/>
              </a:ext>
            </a:extLst>
          </p:cNvPr>
          <p:cNvSpPr/>
          <p:nvPr/>
        </p:nvSpPr>
        <p:spPr>
          <a:xfrm>
            <a:off x="5641448" y="5187129"/>
            <a:ext cx="3154681" cy="50689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40792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790EB8-987A-43C7-8C50-3DE5050F16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BD0CC-423F-4B58-AFF5-83B6DD233671}" type="slidenum">
              <a:rPr lang="en-IL" smtClean="0"/>
              <a:t>18</a:t>
            </a:fld>
            <a:endParaRPr lang="en-IL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AA6E29-1BF0-4350-82DE-5A20C99204E8}"/>
              </a:ext>
            </a:extLst>
          </p:cNvPr>
          <p:cNvSpPr txBox="1"/>
          <p:nvPr/>
        </p:nvSpPr>
        <p:spPr>
          <a:xfrm>
            <a:off x="477875" y="186637"/>
            <a:ext cx="34289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Step2.a : </a:t>
            </a:r>
            <a:br>
              <a:rPr lang="en-US" dirty="0"/>
            </a:br>
            <a:r>
              <a:rPr lang="en-US" dirty="0"/>
              <a:t>Group objects that are close and are hypothesized to be of the same class</a:t>
            </a:r>
            <a:endParaRPr lang="en-IL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309F134-BF5D-419F-B54E-90884BC510CC}"/>
              </a:ext>
            </a:extLst>
          </p:cNvPr>
          <p:cNvGrpSpPr/>
          <p:nvPr/>
        </p:nvGrpSpPr>
        <p:grpSpPr>
          <a:xfrm>
            <a:off x="7659421" y="1549148"/>
            <a:ext cx="3353470" cy="4648023"/>
            <a:chOff x="1337050" y="2179243"/>
            <a:chExt cx="3353470" cy="4648023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EE3064D4-F974-47DD-9E10-76B9F4EC4DC4}"/>
                </a:ext>
              </a:extLst>
            </p:cNvPr>
            <p:cNvGrpSpPr/>
            <p:nvPr/>
          </p:nvGrpSpPr>
          <p:grpSpPr>
            <a:xfrm>
              <a:off x="2767596" y="3121485"/>
              <a:ext cx="814769" cy="1332025"/>
              <a:chOff x="2596659" y="2825161"/>
              <a:chExt cx="632311" cy="1033733"/>
            </a:xfrm>
          </p:grpSpPr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334EA55E-44FF-41FD-A8F7-082C376E33B2}"/>
                  </a:ext>
                </a:extLst>
              </p:cNvPr>
              <p:cNvSpPr/>
              <p:nvPr/>
            </p:nvSpPr>
            <p:spPr>
              <a:xfrm>
                <a:off x="3029027" y="3481630"/>
                <a:ext cx="199943" cy="199943"/>
              </a:xfrm>
              <a:prstGeom prst="ellipse">
                <a:avLst/>
              </a:prstGeom>
              <a:solidFill>
                <a:srgbClr val="00B0F0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/>
              </a:p>
            </p:txBody>
          </p:sp>
          <p:cxnSp>
            <p:nvCxnSpPr>
              <p:cNvPr id="55" name="Straight Arrow Connector 54">
                <a:extLst>
                  <a:ext uri="{FF2B5EF4-FFF2-40B4-BE49-F238E27FC236}">
                    <a16:creationId xmlns:a16="http://schemas.microsoft.com/office/drawing/2014/main" id="{F72C45E1-96A7-421C-9808-7D0518E339C6}"/>
                  </a:ext>
                </a:extLst>
              </p:cNvPr>
              <p:cNvCxnSpPr>
                <a:cxnSpLocks/>
                <a:stCxn id="29" idx="7"/>
                <a:endCxn id="54" idx="2"/>
              </p:cNvCxnSpPr>
              <p:nvPr/>
            </p:nvCxnSpPr>
            <p:spPr>
              <a:xfrm flipV="1">
                <a:off x="2639028" y="3581602"/>
                <a:ext cx="389999" cy="27729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" name="Star: 5 Points 55">
                <a:extLst>
                  <a:ext uri="{FF2B5EF4-FFF2-40B4-BE49-F238E27FC236}">
                    <a16:creationId xmlns:a16="http://schemas.microsoft.com/office/drawing/2014/main" id="{E8A5BF6F-6716-4F69-8E4D-748BB90E3B5A}"/>
                  </a:ext>
                </a:extLst>
              </p:cNvPr>
              <p:cNvSpPr/>
              <p:nvPr/>
            </p:nvSpPr>
            <p:spPr>
              <a:xfrm>
                <a:off x="2596659" y="2825161"/>
                <a:ext cx="233361" cy="233361"/>
              </a:xfrm>
              <a:prstGeom prst="star5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/>
              </a:p>
            </p:txBody>
          </p: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081E50A1-F497-4B04-83C8-64B023008895}"/>
                  </a:ext>
                </a:extLst>
              </p:cNvPr>
              <p:cNvCxnSpPr>
                <a:cxnSpLocks/>
                <a:stCxn id="54" idx="1"/>
              </p:cNvCxnSpPr>
              <p:nvPr/>
            </p:nvCxnSpPr>
            <p:spPr>
              <a:xfrm flipH="1" flipV="1">
                <a:off x="2789738" y="3152323"/>
                <a:ext cx="268570" cy="358588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027F8D3B-AEDD-4D16-8764-46BBEC55394C}"/>
                </a:ext>
              </a:extLst>
            </p:cNvPr>
            <p:cNvGrpSpPr/>
            <p:nvPr/>
          </p:nvGrpSpPr>
          <p:grpSpPr>
            <a:xfrm>
              <a:off x="2694660" y="2806213"/>
              <a:ext cx="1995860" cy="1198901"/>
              <a:chOff x="2540056" y="2580490"/>
              <a:chExt cx="1548910" cy="930421"/>
            </a:xfrm>
          </p:grpSpPr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B86E54A9-3064-4944-91F0-9F2BC8016A43}"/>
                  </a:ext>
                </a:extLst>
              </p:cNvPr>
              <p:cNvSpPr/>
              <p:nvPr/>
            </p:nvSpPr>
            <p:spPr>
              <a:xfrm>
                <a:off x="3889023" y="3076883"/>
                <a:ext cx="199943" cy="199943"/>
              </a:xfrm>
              <a:prstGeom prst="ellipse">
                <a:avLst/>
              </a:prstGeom>
              <a:solidFill>
                <a:srgbClr val="00B0F0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/>
              </a:p>
            </p:txBody>
          </p:sp>
          <p:cxnSp>
            <p:nvCxnSpPr>
              <p:cNvPr id="51" name="Straight Arrow Connector 50">
                <a:extLst>
                  <a:ext uri="{FF2B5EF4-FFF2-40B4-BE49-F238E27FC236}">
                    <a16:creationId xmlns:a16="http://schemas.microsoft.com/office/drawing/2014/main" id="{BE2EF9FD-1B6E-45BD-A1D4-43782042FA5E}"/>
                  </a:ext>
                </a:extLst>
              </p:cNvPr>
              <p:cNvCxnSpPr>
                <a:cxnSpLocks/>
                <a:stCxn id="54" idx="7"/>
                <a:endCxn id="50" idx="2"/>
              </p:cNvCxnSpPr>
              <p:nvPr/>
            </p:nvCxnSpPr>
            <p:spPr>
              <a:xfrm flipV="1">
                <a:off x="3199689" y="3176855"/>
                <a:ext cx="689334" cy="33405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Isosceles Triangle 51">
                <a:extLst>
                  <a:ext uri="{FF2B5EF4-FFF2-40B4-BE49-F238E27FC236}">
                    <a16:creationId xmlns:a16="http://schemas.microsoft.com/office/drawing/2014/main" id="{CF5A3B46-0C1A-40A3-B206-59476145A865}"/>
                  </a:ext>
                </a:extLst>
              </p:cNvPr>
              <p:cNvSpPr/>
              <p:nvPr/>
            </p:nvSpPr>
            <p:spPr>
              <a:xfrm>
                <a:off x="2540056" y="2580490"/>
                <a:ext cx="197943" cy="170641"/>
              </a:xfrm>
              <a:prstGeom prst="triangl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/>
              </a:p>
            </p:txBody>
          </p: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3A9DF775-84F1-4046-B095-256B4C2C7A47}"/>
                  </a:ext>
                </a:extLst>
              </p:cNvPr>
              <p:cNvCxnSpPr>
                <a:cxnSpLocks/>
                <a:stCxn id="50" idx="1"/>
                <a:endCxn id="52" idx="4"/>
              </p:cNvCxnSpPr>
              <p:nvPr/>
            </p:nvCxnSpPr>
            <p:spPr>
              <a:xfrm flipH="1" flipV="1">
                <a:off x="2737999" y="2751131"/>
                <a:ext cx="1180305" cy="35503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5A8302AA-3CC0-4ABA-9055-0A3C6E04A5A4}"/>
                </a:ext>
              </a:extLst>
            </p:cNvPr>
            <p:cNvGrpSpPr/>
            <p:nvPr/>
          </p:nvGrpSpPr>
          <p:grpSpPr>
            <a:xfrm>
              <a:off x="2810835" y="2333857"/>
              <a:ext cx="1750866" cy="1111987"/>
              <a:chOff x="2630215" y="2213913"/>
              <a:chExt cx="1358780" cy="862970"/>
            </a:xfrm>
          </p:grpSpPr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CF9DA3B8-E9F1-4D8A-A53B-25201BEB43C6}"/>
                  </a:ext>
                </a:extLst>
              </p:cNvPr>
              <p:cNvSpPr/>
              <p:nvPr/>
            </p:nvSpPr>
            <p:spPr>
              <a:xfrm>
                <a:off x="3471579" y="2433654"/>
                <a:ext cx="199943" cy="199943"/>
              </a:xfrm>
              <a:prstGeom prst="ellipse">
                <a:avLst/>
              </a:prstGeom>
              <a:solidFill>
                <a:srgbClr val="00B0F0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/>
              </a:p>
            </p:txBody>
          </p:sp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DCA639CE-A936-4DBF-9347-B2BB54B2C4C8}"/>
                  </a:ext>
                </a:extLst>
              </p:cNvPr>
              <p:cNvCxnSpPr>
                <a:cxnSpLocks/>
                <a:stCxn id="50" idx="0"/>
                <a:endCxn id="46" idx="5"/>
              </p:cNvCxnSpPr>
              <p:nvPr/>
            </p:nvCxnSpPr>
            <p:spPr>
              <a:xfrm flipH="1" flipV="1">
                <a:off x="3642241" y="2604316"/>
                <a:ext cx="346754" cy="47256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Isosceles Triangle 47">
                <a:extLst>
                  <a:ext uri="{FF2B5EF4-FFF2-40B4-BE49-F238E27FC236}">
                    <a16:creationId xmlns:a16="http://schemas.microsoft.com/office/drawing/2014/main" id="{76F60EA7-15FB-4908-9080-3C88C3567CF6}"/>
                  </a:ext>
                </a:extLst>
              </p:cNvPr>
              <p:cNvSpPr/>
              <p:nvPr/>
            </p:nvSpPr>
            <p:spPr>
              <a:xfrm>
                <a:off x="2630215" y="2213913"/>
                <a:ext cx="197943" cy="170641"/>
              </a:xfrm>
              <a:prstGeom prst="triangl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/>
              </a:p>
            </p:txBody>
          </p: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E9CF8244-DA4A-4400-8849-10701B89A104}"/>
                  </a:ext>
                </a:extLst>
              </p:cNvPr>
              <p:cNvCxnSpPr>
                <a:cxnSpLocks/>
                <a:stCxn id="46" idx="2"/>
              </p:cNvCxnSpPr>
              <p:nvPr/>
            </p:nvCxnSpPr>
            <p:spPr>
              <a:xfrm flipH="1" flipV="1">
                <a:off x="2878977" y="2368034"/>
                <a:ext cx="592602" cy="165592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5320414F-943A-412F-8EEB-724963352F34}"/>
                </a:ext>
              </a:extLst>
            </p:cNvPr>
            <p:cNvGrpSpPr/>
            <p:nvPr/>
          </p:nvGrpSpPr>
          <p:grpSpPr>
            <a:xfrm>
              <a:off x="1694226" y="2179243"/>
              <a:ext cx="2706626" cy="4648023"/>
              <a:chOff x="1694226" y="2179243"/>
              <a:chExt cx="2706626" cy="464802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A81260BA-5040-4801-A351-76E56E77AD0F}"/>
                      </a:ext>
                    </a:extLst>
                  </p:cNvPr>
                  <p:cNvSpPr txBox="1"/>
                  <p:nvPr/>
                </p:nvSpPr>
                <p:spPr>
                  <a:xfrm>
                    <a:off x="3314251" y="6454728"/>
                    <a:ext cx="724557" cy="37253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𝑂𝑏</m:t>
                          </m:r>
                          <m:sSubSup>
                            <m:sSubSup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oMath>
                      </m:oMathPara>
                    </a14:m>
                    <a:endParaRPr lang="en-IL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A81260BA-5040-4801-A351-76E56E77AD0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314251" y="6454728"/>
                    <a:ext cx="724557" cy="372538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b="-12903"/>
                    </a:stretch>
                  </a:blipFill>
                </p:spPr>
                <p:txBody>
                  <a:bodyPr/>
                  <a:lstStyle/>
                  <a:p>
                    <a:r>
                      <a:rPr lang="en-I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1E7355A6-4045-436C-868D-267D31D62439}"/>
                      </a:ext>
                    </a:extLst>
                  </p:cNvPr>
                  <p:cNvSpPr txBox="1"/>
                  <p:nvPr/>
                </p:nvSpPr>
                <p:spPr>
                  <a:xfrm>
                    <a:off x="3396403" y="6149793"/>
                    <a:ext cx="705962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𝑂𝑏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IL" dirty="0"/>
                  </a:p>
                </p:txBody>
              </p:sp>
            </mc:Choice>
            <mc:Fallback xmlns=""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1E7355A6-4045-436C-868D-267D31D6243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396403" y="6149793"/>
                    <a:ext cx="705962" cy="36933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b="-13115"/>
                    </a:stretch>
                  </a:blipFill>
                </p:spPr>
                <p:txBody>
                  <a:bodyPr/>
                  <a:lstStyle/>
                  <a:p>
                    <a:r>
                      <a:rPr lang="en-I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9764DABE-2C6C-488E-80E9-0FD26D57C757}"/>
                      </a:ext>
                    </a:extLst>
                  </p:cNvPr>
                  <p:cNvSpPr txBox="1"/>
                  <p:nvPr/>
                </p:nvSpPr>
                <p:spPr>
                  <a:xfrm>
                    <a:off x="3694890" y="5880883"/>
                    <a:ext cx="705962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𝑂𝑏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IL" dirty="0"/>
                  </a:p>
                </p:txBody>
              </p:sp>
            </mc:Choice>
            <mc:Fallback xmlns=""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9764DABE-2C6C-488E-80E9-0FD26D57C75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694890" y="5880883"/>
                    <a:ext cx="705962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b="-13115"/>
                    </a:stretch>
                  </a:blipFill>
                </p:spPr>
                <p:txBody>
                  <a:bodyPr/>
                  <a:lstStyle/>
                  <a:p>
                    <a:r>
                      <a:rPr lang="en-I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2" name="TextBox 41">
                    <a:extLst>
                      <a:ext uri="{FF2B5EF4-FFF2-40B4-BE49-F238E27FC236}">
                        <a16:creationId xmlns:a16="http://schemas.microsoft.com/office/drawing/2014/main" id="{F64E8658-DB98-41F2-A0EB-C6BAB5EF750C}"/>
                      </a:ext>
                    </a:extLst>
                  </p:cNvPr>
                  <p:cNvSpPr txBox="1"/>
                  <p:nvPr/>
                </p:nvSpPr>
                <p:spPr>
                  <a:xfrm>
                    <a:off x="1694226" y="3280883"/>
                    <a:ext cx="705962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𝑂𝑏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oMath>
                      </m:oMathPara>
                    </a14:m>
                    <a:endParaRPr lang="en-IL" dirty="0"/>
                  </a:p>
                </p:txBody>
              </p:sp>
            </mc:Choice>
            <mc:Fallback xmlns="">
              <p:sp>
                <p:nvSpPr>
                  <p:cNvPr id="42" name="TextBox 41">
                    <a:extLst>
                      <a:ext uri="{FF2B5EF4-FFF2-40B4-BE49-F238E27FC236}">
                        <a16:creationId xmlns:a16="http://schemas.microsoft.com/office/drawing/2014/main" id="{F64E8658-DB98-41F2-A0EB-C6BAB5EF750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694226" y="3280883"/>
                    <a:ext cx="705962" cy="36933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b="-13333"/>
                    </a:stretch>
                  </a:blipFill>
                </p:spPr>
                <p:txBody>
                  <a:bodyPr/>
                  <a:lstStyle/>
                  <a:p>
                    <a:r>
                      <a:rPr lang="en-I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3" name="TextBox 42">
                    <a:extLst>
                      <a:ext uri="{FF2B5EF4-FFF2-40B4-BE49-F238E27FC236}">
                        <a16:creationId xmlns:a16="http://schemas.microsoft.com/office/drawing/2014/main" id="{AE7BEBD8-4A09-41C1-9FB6-11BEAA0D804F}"/>
                      </a:ext>
                    </a:extLst>
                  </p:cNvPr>
                  <p:cNvSpPr txBox="1"/>
                  <p:nvPr/>
                </p:nvSpPr>
                <p:spPr>
                  <a:xfrm>
                    <a:off x="2133805" y="2957597"/>
                    <a:ext cx="705962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𝑂𝑏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oMath>
                      </m:oMathPara>
                    </a14:m>
                    <a:endParaRPr lang="en-IL" dirty="0"/>
                  </a:p>
                </p:txBody>
              </p:sp>
            </mc:Choice>
            <mc:Fallback xmlns="">
              <p:sp>
                <p:nvSpPr>
                  <p:cNvPr id="43" name="TextBox 42">
                    <a:extLst>
                      <a:ext uri="{FF2B5EF4-FFF2-40B4-BE49-F238E27FC236}">
                        <a16:creationId xmlns:a16="http://schemas.microsoft.com/office/drawing/2014/main" id="{AE7BEBD8-4A09-41C1-9FB6-11BEAA0D804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33805" y="2957597"/>
                    <a:ext cx="705962" cy="36933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b="-13333"/>
                    </a:stretch>
                  </a:blipFill>
                </p:spPr>
                <p:txBody>
                  <a:bodyPr/>
                  <a:lstStyle/>
                  <a:p>
                    <a:r>
                      <a:rPr lang="en-I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4" name="TextBox 43">
                    <a:extLst>
                      <a:ext uri="{FF2B5EF4-FFF2-40B4-BE49-F238E27FC236}">
                        <a16:creationId xmlns:a16="http://schemas.microsoft.com/office/drawing/2014/main" id="{F519D98B-BCA2-45C1-93EC-B37E409A9D20}"/>
                      </a:ext>
                    </a:extLst>
                  </p:cNvPr>
                  <p:cNvSpPr txBox="1"/>
                  <p:nvPr/>
                </p:nvSpPr>
                <p:spPr>
                  <a:xfrm>
                    <a:off x="2105884" y="2545453"/>
                    <a:ext cx="705962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𝑂𝑏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oMath>
                      </m:oMathPara>
                    </a14:m>
                    <a:endParaRPr lang="en-IL" dirty="0"/>
                  </a:p>
                </p:txBody>
              </p:sp>
            </mc:Choice>
            <mc:Fallback xmlns="">
              <p:sp>
                <p:nvSpPr>
                  <p:cNvPr id="44" name="TextBox 43">
                    <a:extLst>
                      <a:ext uri="{FF2B5EF4-FFF2-40B4-BE49-F238E27FC236}">
                        <a16:creationId xmlns:a16="http://schemas.microsoft.com/office/drawing/2014/main" id="{F519D98B-BCA2-45C1-93EC-B37E409A9D2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05884" y="2545453"/>
                    <a:ext cx="705962" cy="36933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b="-13115"/>
                    </a:stretch>
                  </a:blipFill>
                </p:spPr>
                <p:txBody>
                  <a:bodyPr/>
                  <a:lstStyle/>
                  <a:p>
                    <a:r>
                      <a:rPr lang="en-I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BD1B64C4-FD64-408F-B647-883A5E81C1B3}"/>
                      </a:ext>
                    </a:extLst>
                  </p:cNvPr>
                  <p:cNvSpPr txBox="1"/>
                  <p:nvPr/>
                </p:nvSpPr>
                <p:spPr>
                  <a:xfrm>
                    <a:off x="2215185" y="2179243"/>
                    <a:ext cx="705962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𝑂𝑏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b>
                          </m:sSub>
                        </m:oMath>
                      </m:oMathPara>
                    </a14:m>
                    <a:endParaRPr lang="en-IL" dirty="0"/>
                  </a:p>
                </p:txBody>
              </p:sp>
            </mc:Choice>
            <mc:Fallback xmlns=""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BD1B64C4-FD64-408F-B647-883A5E81C1B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15185" y="2179243"/>
                    <a:ext cx="705962" cy="369332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b="-13115"/>
                    </a:stretch>
                  </a:blipFill>
                </p:spPr>
                <p:txBody>
                  <a:bodyPr/>
                  <a:lstStyle/>
                  <a:p>
                    <a:r>
                      <a:rPr lang="en-IL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13F99FA3-6C6C-401B-95B9-7C0976FA5176}"/>
                </a:ext>
              </a:extLst>
            </p:cNvPr>
            <p:cNvGrpSpPr/>
            <p:nvPr/>
          </p:nvGrpSpPr>
          <p:grpSpPr>
            <a:xfrm>
              <a:off x="1337050" y="6024302"/>
              <a:ext cx="2138028" cy="646729"/>
              <a:chOff x="1337050" y="6024302"/>
              <a:chExt cx="2138028" cy="646729"/>
            </a:xfrm>
          </p:grpSpPr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99906068-FC7A-4968-A20F-6E573767B11D}"/>
                  </a:ext>
                </a:extLst>
              </p:cNvPr>
              <p:cNvGrpSpPr/>
              <p:nvPr/>
            </p:nvGrpSpPr>
            <p:grpSpPr>
              <a:xfrm>
                <a:off x="1337050" y="6024302"/>
                <a:ext cx="2138028" cy="546276"/>
                <a:chOff x="1486467" y="5077925"/>
                <a:chExt cx="1659241" cy="423944"/>
              </a:xfrm>
            </p:grpSpPr>
            <p:sp>
              <p:nvSpPr>
                <p:cNvPr id="36" name="Oval 35">
                  <a:extLst>
                    <a:ext uri="{FF2B5EF4-FFF2-40B4-BE49-F238E27FC236}">
                      <a16:creationId xmlns:a16="http://schemas.microsoft.com/office/drawing/2014/main" id="{0A6C453F-F15E-4944-8C26-19C056B4EEE0}"/>
                    </a:ext>
                  </a:extLst>
                </p:cNvPr>
                <p:cNvSpPr/>
                <p:nvPr/>
              </p:nvSpPr>
              <p:spPr>
                <a:xfrm>
                  <a:off x="1486467" y="5077925"/>
                  <a:ext cx="199943" cy="199943"/>
                </a:xfrm>
                <a:prstGeom prst="ellipse">
                  <a:avLst/>
                </a:prstGeom>
                <a:solidFill>
                  <a:srgbClr val="00B0F0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L"/>
                </a:p>
              </p:txBody>
            </p:sp>
            <p:cxnSp>
              <p:nvCxnSpPr>
                <p:cNvPr id="37" name="Straight Connector 36">
                  <a:extLst>
                    <a:ext uri="{FF2B5EF4-FFF2-40B4-BE49-F238E27FC236}">
                      <a16:creationId xmlns:a16="http://schemas.microsoft.com/office/drawing/2014/main" id="{A91C8C3A-5635-47F0-8C71-913E74FB25E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675068" y="5211635"/>
                  <a:ext cx="1153090" cy="146135"/>
                </a:xfrm>
                <a:prstGeom prst="line">
                  <a:avLst/>
                </a:prstGeom>
                <a:ln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8" name="Star: 5 Points 37">
                  <a:extLst>
                    <a:ext uri="{FF2B5EF4-FFF2-40B4-BE49-F238E27FC236}">
                      <a16:creationId xmlns:a16="http://schemas.microsoft.com/office/drawing/2014/main" id="{3B9E3D70-2B20-4CD8-B28D-262817BD06A5}"/>
                    </a:ext>
                  </a:extLst>
                </p:cNvPr>
                <p:cNvSpPr/>
                <p:nvPr/>
              </p:nvSpPr>
              <p:spPr>
                <a:xfrm>
                  <a:off x="2912347" y="5268508"/>
                  <a:ext cx="233361" cy="233361"/>
                </a:xfrm>
                <a:prstGeom prst="star5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L"/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18055026-EF2F-4762-A53E-643575604ECE}"/>
                      </a:ext>
                    </a:extLst>
                  </p:cNvPr>
                  <p:cNvSpPr txBox="1"/>
                  <p:nvPr/>
                </p:nvSpPr>
                <p:spPr>
                  <a:xfrm>
                    <a:off x="1722960" y="6298750"/>
                    <a:ext cx="970844" cy="37228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{"/>
                              <m:endChr m:val="}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b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bSup>
                            </m:e>
                          </m:d>
                        </m:oMath>
                      </m:oMathPara>
                    </a14:m>
                    <a:endParaRPr lang="en-IL" dirty="0"/>
                  </a:p>
                </p:txBody>
              </p:sp>
            </mc:Choice>
            <mc:Fallback xmlns=""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18055026-EF2F-4762-A53E-643575604EC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22960" y="6298750"/>
                    <a:ext cx="970844" cy="372281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b="-1639"/>
                    </a:stretch>
                  </a:blipFill>
                </p:spPr>
                <p:txBody>
                  <a:bodyPr/>
                  <a:lstStyle/>
                  <a:p>
                    <a:r>
                      <a:rPr lang="en-IL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CB0F8A43-2111-468E-9DBA-C5E54A6F7ED4}"/>
                </a:ext>
              </a:extLst>
            </p:cNvPr>
            <p:cNvGrpSpPr/>
            <p:nvPr/>
          </p:nvGrpSpPr>
          <p:grpSpPr>
            <a:xfrm>
              <a:off x="2009475" y="3326929"/>
              <a:ext cx="2030649" cy="2847722"/>
              <a:chOff x="2009475" y="3326929"/>
              <a:chExt cx="2030649" cy="2847722"/>
            </a:xfrm>
          </p:grpSpPr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2230CB05-E9B8-419A-91F6-9C63A0750DAC}"/>
                  </a:ext>
                </a:extLst>
              </p:cNvPr>
              <p:cNvGrpSpPr/>
              <p:nvPr/>
            </p:nvGrpSpPr>
            <p:grpSpPr>
              <a:xfrm>
                <a:off x="2009475" y="3326929"/>
                <a:ext cx="1730216" cy="2847722"/>
                <a:chOff x="2009475" y="3326929"/>
                <a:chExt cx="1730216" cy="2847722"/>
              </a:xfrm>
            </p:grpSpPr>
            <p:grpSp>
              <p:nvGrpSpPr>
                <p:cNvPr id="26" name="Group 25">
                  <a:extLst>
                    <a:ext uri="{FF2B5EF4-FFF2-40B4-BE49-F238E27FC236}">
                      <a16:creationId xmlns:a16="http://schemas.microsoft.com/office/drawing/2014/main" id="{0253D450-93BC-4193-8072-B6ABC6DFEBD0}"/>
                    </a:ext>
                  </a:extLst>
                </p:cNvPr>
                <p:cNvGrpSpPr/>
                <p:nvPr/>
              </p:nvGrpSpPr>
              <p:grpSpPr>
                <a:xfrm>
                  <a:off x="2009475" y="3326929"/>
                  <a:ext cx="1730216" cy="2847722"/>
                  <a:chOff x="2008310" y="2984598"/>
                  <a:chExt cx="1342754" cy="2210007"/>
                </a:xfrm>
              </p:grpSpPr>
              <p:cxnSp>
                <p:nvCxnSpPr>
                  <p:cNvPr id="28" name="Straight Arrow Connector 27">
                    <a:extLst>
                      <a:ext uri="{FF2B5EF4-FFF2-40B4-BE49-F238E27FC236}">
                        <a16:creationId xmlns:a16="http://schemas.microsoft.com/office/drawing/2014/main" id="{4DC4D5F5-1E3C-4ED8-A118-6731D78401C0}"/>
                      </a:ext>
                    </a:extLst>
                  </p:cNvPr>
                  <p:cNvCxnSpPr>
                    <a:cxnSpLocks/>
                    <a:stCxn id="20" idx="7"/>
                    <a:endCxn id="29" idx="3"/>
                  </p:cNvCxnSpPr>
                  <p:nvPr/>
                </p:nvCxnSpPr>
                <p:spPr>
                  <a:xfrm flipV="1">
                    <a:off x="2008311" y="4000275"/>
                    <a:ext cx="489336" cy="429914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9" name="Oval 28">
                    <a:extLst>
                      <a:ext uri="{FF2B5EF4-FFF2-40B4-BE49-F238E27FC236}">
                        <a16:creationId xmlns:a16="http://schemas.microsoft.com/office/drawing/2014/main" id="{B994796B-D038-4305-BE7E-5F1B3A0CDAA6}"/>
                      </a:ext>
                    </a:extLst>
                  </p:cNvPr>
                  <p:cNvSpPr/>
                  <p:nvPr/>
                </p:nvSpPr>
                <p:spPr>
                  <a:xfrm>
                    <a:off x="2468366" y="3829613"/>
                    <a:ext cx="199943" cy="199943"/>
                  </a:xfrm>
                  <a:prstGeom prst="ellipse">
                    <a:avLst/>
                  </a:prstGeom>
                  <a:solidFill>
                    <a:srgbClr val="00B0F0"/>
                  </a:solidFill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L"/>
                  </a:p>
                </p:txBody>
              </p:sp>
              <p:sp>
                <p:nvSpPr>
                  <p:cNvPr id="30" name="Star: 5 Points 29">
                    <a:extLst>
                      <a:ext uri="{FF2B5EF4-FFF2-40B4-BE49-F238E27FC236}">
                        <a16:creationId xmlns:a16="http://schemas.microsoft.com/office/drawing/2014/main" id="{4B9C2201-DE3C-4061-A826-42C37372111C}"/>
                      </a:ext>
                    </a:extLst>
                  </p:cNvPr>
                  <p:cNvSpPr/>
                  <p:nvPr/>
                </p:nvSpPr>
                <p:spPr>
                  <a:xfrm>
                    <a:off x="3117703" y="4961244"/>
                    <a:ext cx="233361" cy="233361"/>
                  </a:xfrm>
                  <a:prstGeom prst="star5">
                    <a:avLst/>
                  </a:pr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L"/>
                  </a:p>
                </p:txBody>
              </p:sp>
              <p:cxnSp>
                <p:nvCxnSpPr>
                  <p:cNvPr id="31" name="Straight Connector 30">
                    <a:extLst>
                      <a:ext uri="{FF2B5EF4-FFF2-40B4-BE49-F238E27FC236}">
                        <a16:creationId xmlns:a16="http://schemas.microsoft.com/office/drawing/2014/main" id="{66D05573-286C-4C92-B377-2066646B52E2}"/>
                      </a:ext>
                    </a:extLst>
                  </p:cNvPr>
                  <p:cNvCxnSpPr>
                    <a:cxnSpLocks/>
                    <a:stCxn id="29" idx="5"/>
                  </p:cNvCxnSpPr>
                  <p:nvPr/>
                </p:nvCxnSpPr>
                <p:spPr>
                  <a:xfrm>
                    <a:off x="2639028" y="4000275"/>
                    <a:ext cx="479898" cy="936919"/>
                  </a:xfrm>
                  <a:prstGeom prst="line">
                    <a:avLst/>
                  </a:prstGeom>
                  <a:ln>
                    <a:headEnd type="none" w="med" len="med"/>
                    <a:tailEnd type="triangl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2" name="Star: 5 Points 31">
                    <a:extLst>
                      <a:ext uri="{FF2B5EF4-FFF2-40B4-BE49-F238E27FC236}">
                        <a16:creationId xmlns:a16="http://schemas.microsoft.com/office/drawing/2014/main" id="{63F56C8F-2B28-4BCE-973B-5F683AF33971}"/>
                      </a:ext>
                    </a:extLst>
                  </p:cNvPr>
                  <p:cNvSpPr/>
                  <p:nvPr/>
                </p:nvSpPr>
                <p:spPr>
                  <a:xfrm>
                    <a:off x="2277163" y="2984598"/>
                    <a:ext cx="233361" cy="233361"/>
                  </a:xfrm>
                  <a:prstGeom prst="star5">
                    <a:avLst/>
                  </a:pr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L"/>
                  </a:p>
                </p:txBody>
              </p:sp>
              <p:cxnSp>
                <p:nvCxnSpPr>
                  <p:cNvPr id="33" name="Straight Connector 32">
                    <a:extLst>
                      <a:ext uri="{FF2B5EF4-FFF2-40B4-BE49-F238E27FC236}">
                        <a16:creationId xmlns:a16="http://schemas.microsoft.com/office/drawing/2014/main" id="{0F991B39-637C-4227-B2C2-EC0288866316}"/>
                      </a:ext>
                    </a:extLst>
                  </p:cNvPr>
                  <p:cNvCxnSpPr>
                    <a:cxnSpLocks/>
                    <a:stCxn id="29" idx="0"/>
                  </p:cNvCxnSpPr>
                  <p:nvPr/>
                </p:nvCxnSpPr>
                <p:spPr>
                  <a:xfrm flipH="1" flipV="1">
                    <a:off x="2441889" y="3343884"/>
                    <a:ext cx="126449" cy="485729"/>
                  </a:xfrm>
                  <a:prstGeom prst="line">
                    <a:avLst/>
                  </a:prstGeom>
                  <a:ln>
                    <a:headEnd type="none" w="med" len="med"/>
                    <a:tailEnd type="triangl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7" name="TextBox 26">
                      <a:extLst>
                        <a:ext uri="{FF2B5EF4-FFF2-40B4-BE49-F238E27FC236}">
                          <a16:creationId xmlns:a16="http://schemas.microsoft.com/office/drawing/2014/main" id="{E3246339-83AD-46DB-BD7B-2450A6AB7B6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274190" y="4851002"/>
                      <a:ext cx="441467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𝑜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oMath>
                        </m:oMathPara>
                      </a14:m>
                      <a:endParaRPr lang="en-IL" dirty="0"/>
                    </a:p>
                  </p:txBody>
                </p:sp>
              </mc:Choice>
              <mc:Fallback xmlns="">
                <p:sp>
                  <p:nvSpPr>
                    <p:cNvPr id="27" name="TextBox 26">
                      <a:extLst>
                        <a:ext uri="{FF2B5EF4-FFF2-40B4-BE49-F238E27FC236}">
                          <a16:creationId xmlns:a16="http://schemas.microsoft.com/office/drawing/2014/main" id="{E3246339-83AD-46DB-BD7B-2450A6AB7B6B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274190" y="4851002"/>
                      <a:ext cx="441467" cy="369332"/>
                    </a:xfrm>
                    <a:prstGeom prst="rect">
                      <a:avLst/>
                    </a:prstGeom>
                    <a:blipFill>
                      <a:blip r:embed="rId11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IL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1816F645-386B-480D-9B09-25BDD0ACECCE}"/>
                      </a:ext>
                    </a:extLst>
                  </p:cNvPr>
                  <p:cNvSpPr txBox="1"/>
                  <p:nvPr/>
                </p:nvSpPr>
                <p:spPr>
                  <a:xfrm>
                    <a:off x="3040684" y="4750413"/>
                    <a:ext cx="999440" cy="40363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{"/>
                              <m:endChr m:val="}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b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bSup>
                            </m:e>
                          </m:d>
                        </m:oMath>
                      </m:oMathPara>
                    </a14:m>
                    <a:endParaRPr lang="en-IL" dirty="0"/>
                  </a:p>
                </p:txBody>
              </p:sp>
            </mc:Choice>
            <mc:Fallback xmlns=""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1816F645-386B-480D-9B09-25BDD0ACECC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040684" y="4750413"/>
                    <a:ext cx="999440" cy="403637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L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ED87468F-783B-42B8-BAF9-BC955590D4B3}"/>
                </a:ext>
              </a:extLst>
            </p:cNvPr>
            <p:cNvGrpSpPr/>
            <p:nvPr/>
          </p:nvGrpSpPr>
          <p:grpSpPr>
            <a:xfrm>
              <a:off x="1465870" y="5151926"/>
              <a:ext cx="2000312" cy="1151543"/>
              <a:chOff x="1465870" y="5151926"/>
              <a:chExt cx="2000312" cy="1151543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BC0729C6-EDC9-43C4-82F5-74C6B6873E64}"/>
                  </a:ext>
                </a:extLst>
              </p:cNvPr>
              <p:cNvGrpSpPr/>
              <p:nvPr/>
            </p:nvGrpSpPr>
            <p:grpSpPr>
              <a:xfrm>
                <a:off x="1465870" y="5151926"/>
                <a:ext cx="2000312" cy="1151543"/>
                <a:chOff x="1465870" y="5151926"/>
                <a:chExt cx="2000312" cy="1151543"/>
              </a:xfrm>
            </p:grpSpPr>
            <p:grpSp>
              <p:nvGrpSpPr>
                <p:cNvPr id="18" name="Group 17">
                  <a:extLst>
                    <a:ext uri="{FF2B5EF4-FFF2-40B4-BE49-F238E27FC236}">
                      <a16:creationId xmlns:a16="http://schemas.microsoft.com/office/drawing/2014/main" id="{E5D518A4-84E2-4FBE-BB05-F6D53F59698F}"/>
                    </a:ext>
                  </a:extLst>
                </p:cNvPr>
                <p:cNvGrpSpPr/>
                <p:nvPr/>
              </p:nvGrpSpPr>
              <p:grpSpPr>
                <a:xfrm>
                  <a:off x="1465870" y="5151926"/>
                  <a:ext cx="2000312" cy="1151543"/>
                  <a:chOff x="1586439" y="4400908"/>
                  <a:chExt cx="1552365" cy="893668"/>
                </a:xfrm>
              </p:grpSpPr>
              <p:sp>
                <p:nvSpPr>
                  <p:cNvPr id="20" name="Oval 19">
                    <a:extLst>
                      <a:ext uri="{FF2B5EF4-FFF2-40B4-BE49-F238E27FC236}">
                        <a16:creationId xmlns:a16="http://schemas.microsoft.com/office/drawing/2014/main" id="{85A063FA-4B74-4CC8-B4BE-20C73100920B}"/>
                      </a:ext>
                    </a:extLst>
                  </p:cNvPr>
                  <p:cNvSpPr/>
                  <p:nvPr/>
                </p:nvSpPr>
                <p:spPr>
                  <a:xfrm>
                    <a:off x="1837649" y="4400908"/>
                    <a:ext cx="199943" cy="199943"/>
                  </a:xfrm>
                  <a:prstGeom prst="ellipse">
                    <a:avLst/>
                  </a:prstGeom>
                  <a:solidFill>
                    <a:srgbClr val="00B0F0"/>
                  </a:solidFill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L"/>
                  </a:p>
                </p:txBody>
              </p:sp>
              <p:cxnSp>
                <p:nvCxnSpPr>
                  <p:cNvPr id="21" name="Straight Arrow Connector 20">
                    <a:extLst>
                      <a:ext uri="{FF2B5EF4-FFF2-40B4-BE49-F238E27FC236}">
                        <a16:creationId xmlns:a16="http://schemas.microsoft.com/office/drawing/2014/main" id="{71D82586-BEEF-409A-B0AB-364263AA22A9}"/>
                      </a:ext>
                    </a:extLst>
                  </p:cNvPr>
                  <p:cNvCxnSpPr>
                    <a:cxnSpLocks/>
                    <a:stCxn id="36" idx="0"/>
                    <a:endCxn id="20" idx="3"/>
                  </p:cNvCxnSpPr>
                  <p:nvPr/>
                </p:nvCxnSpPr>
                <p:spPr>
                  <a:xfrm flipV="1">
                    <a:off x="1586439" y="4571570"/>
                    <a:ext cx="280491" cy="506355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2" name="Star: 5 Points 21">
                    <a:extLst>
                      <a:ext uri="{FF2B5EF4-FFF2-40B4-BE49-F238E27FC236}">
                        <a16:creationId xmlns:a16="http://schemas.microsoft.com/office/drawing/2014/main" id="{EA5E4CE0-DC4D-489A-9D37-9F2E7B0C6536}"/>
                      </a:ext>
                    </a:extLst>
                  </p:cNvPr>
                  <p:cNvSpPr/>
                  <p:nvPr/>
                </p:nvSpPr>
                <p:spPr>
                  <a:xfrm>
                    <a:off x="2905443" y="5061215"/>
                    <a:ext cx="233361" cy="233361"/>
                  </a:xfrm>
                  <a:prstGeom prst="star5">
                    <a:avLst/>
                  </a:pr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L"/>
                  </a:p>
                </p:txBody>
              </p:sp>
              <p:cxnSp>
                <p:nvCxnSpPr>
                  <p:cNvPr id="23" name="Straight Connector 22">
                    <a:extLst>
                      <a:ext uri="{FF2B5EF4-FFF2-40B4-BE49-F238E27FC236}">
                        <a16:creationId xmlns:a16="http://schemas.microsoft.com/office/drawing/2014/main" id="{5EBE7D43-9A5C-4825-BE3E-FA060FA1FE7D}"/>
                      </a:ext>
                    </a:extLst>
                  </p:cNvPr>
                  <p:cNvCxnSpPr>
                    <a:cxnSpLocks/>
                    <a:stCxn id="20" idx="5"/>
                    <a:endCxn id="22" idx="1"/>
                  </p:cNvCxnSpPr>
                  <p:nvPr/>
                </p:nvCxnSpPr>
                <p:spPr>
                  <a:xfrm>
                    <a:off x="2008311" y="4571570"/>
                    <a:ext cx="897132" cy="578781"/>
                  </a:xfrm>
                  <a:prstGeom prst="line">
                    <a:avLst/>
                  </a:prstGeom>
                  <a:ln>
                    <a:headEnd type="none" w="med" len="med"/>
                    <a:tailEnd type="triangl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9" name="TextBox 18">
                      <a:extLst>
                        <a:ext uri="{FF2B5EF4-FFF2-40B4-BE49-F238E27FC236}">
                          <a16:creationId xmlns:a16="http://schemas.microsoft.com/office/drawing/2014/main" id="{FEAC576D-A35D-459B-9E8F-51FE0E44512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583719" y="5550909"/>
                      <a:ext cx="455701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𝑜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oMath>
                        </m:oMathPara>
                      </a14:m>
                      <a:endParaRPr lang="en-IL" dirty="0"/>
                    </a:p>
                  </p:txBody>
                </p:sp>
              </mc:Choice>
              <mc:Fallback xmlns="">
                <p:sp>
                  <p:nvSpPr>
                    <p:cNvPr id="19" name="TextBox 18">
                      <a:extLst>
                        <a:ext uri="{FF2B5EF4-FFF2-40B4-BE49-F238E27FC236}">
                          <a16:creationId xmlns:a16="http://schemas.microsoft.com/office/drawing/2014/main" id="{FEAC576D-A35D-459B-9E8F-51FE0E445123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583719" y="5550909"/>
                      <a:ext cx="455701" cy="369332"/>
                    </a:xfrm>
                    <a:prstGeom prst="rect">
                      <a:avLst/>
                    </a:prstGeom>
                    <a:blipFill>
                      <a:blip r:embed="rId13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IL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AF073364-C9CE-43D3-BE59-A7454E8453BB}"/>
                      </a:ext>
                    </a:extLst>
                  </p:cNvPr>
                  <p:cNvSpPr txBox="1"/>
                  <p:nvPr/>
                </p:nvSpPr>
                <p:spPr>
                  <a:xfrm>
                    <a:off x="2308752" y="5352105"/>
                    <a:ext cx="979948" cy="37305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{"/>
                              <m:endChr m:val="}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d>
                        </m:oMath>
                      </m:oMathPara>
                    </a14:m>
                    <a:endParaRPr lang="en-IL" dirty="0"/>
                  </a:p>
                </p:txBody>
              </p:sp>
            </mc:Choice>
            <mc:Fallback xmlns=""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AF073364-C9CE-43D3-BE59-A7454E8453B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308752" y="5352105"/>
                    <a:ext cx="979948" cy="373051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b="-1639"/>
                    </a:stretch>
                  </a:blipFill>
                </p:spPr>
                <p:txBody>
                  <a:bodyPr/>
                  <a:lstStyle/>
                  <a:p>
                    <a:r>
                      <a:rPr lang="en-IL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0143A9CC-C4C9-47E9-97EA-E00626547FC0}"/>
              </a:ext>
            </a:extLst>
          </p:cNvPr>
          <p:cNvSpPr txBox="1"/>
          <p:nvPr/>
        </p:nvSpPr>
        <p:spPr>
          <a:xfrm>
            <a:off x="8984974" y="187724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330B0B28-468E-43C4-A8A9-3A653466CF29}"/>
                  </a:ext>
                </a:extLst>
              </p:cNvPr>
              <p:cNvSpPr txBox="1"/>
              <p:nvPr/>
            </p:nvSpPr>
            <p:spPr>
              <a:xfrm>
                <a:off x="477875" y="3155333"/>
                <a:ext cx="6097656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Example with order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𝑂𝑏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𝑂𝑏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𝑂𝑏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𝑂𝑏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𝑂𝑏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𝑂𝑏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𝑂𝑏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IL" sz="2400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330B0B28-468E-43C4-A8A9-3A653466CF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875" y="3155333"/>
                <a:ext cx="6097656" cy="830997"/>
              </a:xfrm>
              <a:prstGeom prst="rect">
                <a:avLst/>
              </a:prstGeom>
              <a:blipFill>
                <a:blip r:embed="rId15"/>
                <a:stretch>
                  <a:fillRect l="-1499" t="-5882" b="-9559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Arrow: Down 71">
            <a:extLst>
              <a:ext uri="{FF2B5EF4-FFF2-40B4-BE49-F238E27FC236}">
                <a16:creationId xmlns:a16="http://schemas.microsoft.com/office/drawing/2014/main" id="{AE543AF5-C3AC-4F72-8C1C-BF268FB492D6}"/>
              </a:ext>
            </a:extLst>
          </p:cNvPr>
          <p:cNvSpPr/>
          <p:nvPr/>
        </p:nvSpPr>
        <p:spPr>
          <a:xfrm rot="10800000">
            <a:off x="1153718" y="4043323"/>
            <a:ext cx="257638" cy="74784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284D0D96-FF20-49AB-8D8C-174B4222183E}"/>
              </a:ext>
            </a:extLst>
          </p:cNvPr>
          <p:cNvSpPr txBox="1"/>
          <p:nvPr/>
        </p:nvSpPr>
        <p:spPr>
          <a:xfrm>
            <a:off x="537576" y="1773454"/>
            <a:ext cx="70955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/>
              <a:t>The process in Step2.a is iterative.</a:t>
            </a:r>
            <a:br>
              <a:rPr lang="en-US" sz="2400" dirty="0"/>
            </a:br>
            <a:r>
              <a:rPr lang="en-US" sz="2400" dirty="0"/>
              <a:t>Order of objects is important and must be determined.</a:t>
            </a:r>
          </a:p>
        </p:txBody>
      </p:sp>
    </p:spTree>
    <p:extLst>
      <p:ext uri="{BB962C8B-B14F-4D97-AF65-F5344CB8AC3E}">
        <p14:creationId xmlns:p14="http://schemas.microsoft.com/office/powerpoint/2010/main" val="20733637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790EB8-987A-43C7-8C50-3DE5050F16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BD0CC-423F-4B58-AFF5-83B6DD233671}" type="slidenum">
              <a:rPr lang="en-IL" smtClean="0"/>
              <a:t>19</a:t>
            </a:fld>
            <a:endParaRPr lang="en-I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AA6E29-1BF0-4350-82DE-5A20C99204E8}"/>
              </a:ext>
            </a:extLst>
          </p:cNvPr>
          <p:cNvSpPr txBox="1"/>
          <p:nvPr/>
        </p:nvSpPr>
        <p:spPr>
          <a:xfrm>
            <a:off x="477875" y="186637"/>
            <a:ext cx="34289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Step2.a : </a:t>
            </a:r>
            <a:br>
              <a:rPr lang="en-US" dirty="0"/>
            </a:br>
            <a:r>
              <a:rPr lang="en-US" dirty="0"/>
              <a:t>Group objects that are close and are hypothesized to be of the same class</a:t>
            </a:r>
            <a:endParaRPr lang="en-IL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309F134-BF5D-419F-B54E-90884BC510CC}"/>
              </a:ext>
            </a:extLst>
          </p:cNvPr>
          <p:cNvGrpSpPr/>
          <p:nvPr/>
        </p:nvGrpSpPr>
        <p:grpSpPr>
          <a:xfrm>
            <a:off x="7659421" y="1549148"/>
            <a:ext cx="3353470" cy="4649370"/>
            <a:chOff x="1337050" y="2179243"/>
            <a:chExt cx="3353470" cy="464937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EE3064D4-F974-47DD-9E10-76B9F4EC4DC4}"/>
                </a:ext>
              </a:extLst>
            </p:cNvPr>
            <p:cNvGrpSpPr/>
            <p:nvPr/>
          </p:nvGrpSpPr>
          <p:grpSpPr>
            <a:xfrm>
              <a:off x="2767596" y="3121485"/>
              <a:ext cx="814769" cy="1332025"/>
              <a:chOff x="2596659" y="2825161"/>
              <a:chExt cx="632311" cy="1033733"/>
            </a:xfrm>
          </p:grpSpPr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334EA55E-44FF-41FD-A8F7-082C376E33B2}"/>
                  </a:ext>
                </a:extLst>
              </p:cNvPr>
              <p:cNvSpPr/>
              <p:nvPr/>
            </p:nvSpPr>
            <p:spPr>
              <a:xfrm>
                <a:off x="3029027" y="3481630"/>
                <a:ext cx="199943" cy="199943"/>
              </a:xfrm>
              <a:prstGeom prst="ellipse">
                <a:avLst/>
              </a:prstGeom>
              <a:solidFill>
                <a:srgbClr val="00B0F0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/>
              </a:p>
            </p:txBody>
          </p:sp>
          <p:cxnSp>
            <p:nvCxnSpPr>
              <p:cNvPr id="55" name="Straight Arrow Connector 54">
                <a:extLst>
                  <a:ext uri="{FF2B5EF4-FFF2-40B4-BE49-F238E27FC236}">
                    <a16:creationId xmlns:a16="http://schemas.microsoft.com/office/drawing/2014/main" id="{F72C45E1-96A7-421C-9808-7D0518E339C6}"/>
                  </a:ext>
                </a:extLst>
              </p:cNvPr>
              <p:cNvCxnSpPr>
                <a:cxnSpLocks/>
                <a:stCxn id="29" idx="7"/>
                <a:endCxn id="54" idx="2"/>
              </p:cNvCxnSpPr>
              <p:nvPr/>
            </p:nvCxnSpPr>
            <p:spPr>
              <a:xfrm flipV="1">
                <a:off x="2639028" y="3581602"/>
                <a:ext cx="389999" cy="27729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" name="Star: 5 Points 55">
                <a:extLst>
                  <a:ext uri="{FF2B5EF4-FFF2-40B4-BE49-F238E27FC236}">
                    <a16:creationId xmlns:a16="http://schemas.microsoft.com/office/drawing/2014/main" id="{E8A5BF6F-6716-4F69-8E4D-748BB90E3B5A}"/>
                  </a:ext>
                </a:extLst>
              </p:cNvPr>
              <p:cNvSpPr/>
              <p:nvPr/>
            </p:nvSpPr>
            <p:spPr>
              <a:xfrm>
                <a:off x="2596659" y="2825161"/>
                <a:ext cx="233361" cy="233361"/>
              </a:xfrm>
              <a:prstGeom prst="star5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/>
              </a:p>
            </p:txBody>
          </p: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081E50A1-F497-4B04-83C8-64B023008895}"/>
                  </a:ext>
                </a:extLst>
              </p:cNvPr>
              <p:cNvCxnSpPr>
                <a:cxnSpLocks/>
                <a:stCxn id="54" idx="1"/>
              </p:cNvCxnSpPr>
              <p:nvPr/>
            </p:nvCxnSpPr>
            <p:spPr>
              <a:xfrm flipH="1" flipV="1">
                <a:off x="2789738" y="3152323"/>
                <a:ext cx="268570" cy="358588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027F8D3B-AEDD-4D16-8764-46BBEC55394C}"/>
                </a:ext>
              </a:extLst>
            </p:cNvPr>
            <p:cNvGrpSpPr/>
            <p:nvPr/>
          </p:nvGrpSpPr>
          <p:grpSpPr>
            <a:xfrm>
              <a:off x="2694660" y="2806213"/>
              <a:ext cx="1995860" cy="1198901"/>
              <a:chOff x="2540056" y="2580490"/>
              <a:chExt cx="1548910" cy="930421"/>
            </a:xfrm>
          </p:grpSpPr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B86E54A9-3064-4944-91F0-9F2BC8016A43}"/>
                  </a:ext>
                </a:extLst>
              </p:cNvPr>
              <p:cNvSpPr/>
              <p:nvPr/>
            </p:nvSpPr>
            <p:spPr>
              <a:xfrm>
                <a:off x="3889023" y="3076883"/>
                <a:ext cx="199943" cy="199943"/>
              </a:xfrm>
              <a:prstGeom prst="ellipse">
                <a:avLst/>
              </a:prstGeom>
              <a:solidFill>
                <a:srgbClr val="00B0F0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/>
              </a:p>
            </p:txBody>
          </p:sp>
          <p:cxnSp>
            <p:nvCxnSpPr>
              <p:cNvPr id="51" name="Straight Arrow Connector 50">
                <a:extLst>
                  <a:ext uri="{FF2B5EF4-FFF2-40B4-BE49-F238E27FC236}">
                    <a16:creationId xmlns:a16="http://schemas.microsoft.com/office/drawing/2014/main" id="{BE2EF9FD-1B6E-45BD-A1D4-43782042FA5E}"/>
                  </a:ext>
                </a:extLst>
              </p:cNvPr>
              <p:cNvCxnSpPr>
                <a:cxnSpLocks/>
                <a:stCxn id="54" idx="7"/>
                <a:endCxn id="50" idx="2"/>
              </p:cNvCxnSpPr>
              <p:nvPr/>
            </p:nvCxnSpPr>
            <p:spPr>
              <a:xfrm flipV="1">
                <a:off x="3199689" y="3176855"/>
                <a:ext cx="689334" cy="33405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Isosceles Triangle 51">
                <a:extLst>
                  <a:ext uri="{FF2B5EF4-FFF2-40B4-BE49-F238E27FC236}">
                    <a16:creationId xmlns:a16="http://schemas.microsoft.com/office/drawing/2014/main" id="{CF5A3B46-0C1A-40A3-B206-59476145A865}"/>
                  </a:ext>
                </a:extLst>
              </p:cNvPr>
              <p:cNvSpPr/>
              <p:nvPr/>
            </p:nvSpPr>
            <p:spPr>
              <a:xfrm>
                <a:off x="2540056" y="2580490"/>
                <a:ext cx="197943" cy="170641"/>
              </a:xfrm>
              <a:prstGeom prst="triangl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/>
              </a:p>
            </p:txBody>
          </p: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3A9DF775-84F1-4046-B095-256B4C2C7A47}"/>
                  </a:ext>
                </a:extLst>
              </p:cNvPr>
              <p:cNvCxnSpPr>
                <a:cxnSpLocks/>
                <a:stCxn id="50" idx="1"/>
                <a:endCxn id="52" idx="4"/>
              </p:cNvCxnSpPr>
              <p:nvPr/>
            </p:nvCxnSpPr>
            <p:spPr>
              <a:xfrm flipH="1" flipV="1">
                <a:off x="2737999" y="2751131"/>
                <a:ext cx="1180305" cy="35503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5A8302AA-3CC0-4ABA-9055-0A3C6E04A5A4}"/>
                </a:ext>
              </a:extLst>
            </p:cNvPr>
            <p:cNvGrpSpPr/>
            <p:nvPr/>
          </p:nvGrpSpPr>
          <p:grpSpPr>
            <a:xfrm>
              <a:off x="2810835" y="2333857"/>
              <a:ext cx="1750866" cy="1111987"/>
              <a:chOff x="2630215" y="2213913"/>
              <a:chExt cx="1358780" cy="862970"/>
            </a:xfrm>
          </p:grpSpPr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CF9DA3B8-E9F1-4D8A-A53B-25201BEB43C6}"/>
                  </a:ext>
                </a:extLst>
              </p:cNvPr>
              <p:cNvSpPr/>
              <p:nvPr/>
            </p:nvSpPr>
            <p:spPr>
              <a:xfrm>
                <a:off x="3471579" y="2433654"/>
                <a:ext cx="199943" cy="199943"/>
              </a:xfrm>
              <a:prstGeom prst="ellipse">
                <a:avLst/>
              </a:prstGeom>
              <a:solidFill>
                <a:srgbClr val="00B0F0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/>
              </a:p>
            </p:txBody>
          </p:sp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DCA639CE-A936-4DBF-9347-B2BB54B2C4C8}"/>
                  </a:ext>
                </a:extLst>
              </p:cNvPr>
              <p:cNvCxnSpPr>
                <a:cxnSpLocks/>
                <a:stCxn id="50" idx="0"/>
                <a:endCxn id="46" idx="5"/>
              </p:cNvCxnSpPr>
              <p:nvPr/>
            </p:nvCxnSpPr>
            <p:spPr>
              <a:xfrm flipH="1" flipV="1">
                <a:off x="3642241" y="2604316"/>
                <a:ext cx="346754" cy="47256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Isosceles Triangle 47">
                <a:extLst>
                  <a:ext uri="{FF2B5EF4-FFF2-40B4-BE49-F238E27FC236}">
                    <a16:creationId xmlns:a16="http://schemas.microsoft.com/office/drawing/2014/main" id="{76F60EA7-15FB-4908-9080-3C88C3567CF6}"/>
                  </a:ext>
                </a:extLst>
              </p:cNvPr>
              <p:cNvSpPr/>
              <p:nvPr/>
            </p:nvSpPr>
            <p:spPr>
              <a:xfrm>
                <a:off x="2630215" y="2213913"/>
                <a:ext cx="197943" cy="170641"/>
              </a:xfrm>
              <a:prstGeom prst="triangl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/>
              </a:p>
            </p:txBody>
          </p: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E9CF8244-DA4A-4400-8849-10701B89A104}"/>
                  </a:ext>
                </a:extLst>
              </p:cNvPr>
              <p:cNvCxnSpPr>
                <a:cxnSpLocks/>
                <a:stCxn id="46" idx="2"/>
              </p:cNvCxnSpPr>
              <p:nvPr/>
            </p:nvCxnSpPr>
            <p:spPr>
              <a:xfrm flipH="1" flipV="1">
                <a:off x="2878977" y="2368034"/>
                <a:ext cx="592602" cy="165592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5320414F-943A-412F-8EEB-724963352F34}"/>
                </a:ext>
              </a:extLst>
            </p:cNvPr>
            <p:cNvGrpSpPr/>
            <p:nvPr/>
          </p:nvGrpSpPr>
          <p:grpSpPr>
            <a:xfrm>
              <a:off x="1694226" y="2179243"/>
              <a:ext cx="2706626" cy="4649370"/>
              <a:chOff x="1694226" y="2179243"/>
              <a:chExt cx="2706626" cy="464937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A81260BA-5040-4801-A351-76E56E77AD0F}"/>
                      </a:ext>
                    </a:extLst>
                  </p:cNvPr>
                  <p:cNvSpPr txBox="1"/>
                  <p:nvPr/>
                </p:nvSpPr>
                <p:spPr>
                  <a:xfrm>
                    <a:off x="3314251" y="6454728"/>
                    <a:ext cx="724557" cy="37388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𝑂𝑏</m:t>
                          </m:r>
                          <m:sSubSup>
                            <m:sSubSup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</m:oMath>
                      </m:oMathPara>
                    </a14:m>
                    <a:endParaRPr lang="en-IL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A81260BA-5040-4801-A351-76E56E77AD0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314251" y="6454728"/>
                    <a:ext cx="724557" cy="373885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b="-12903"/>
                    </a:stretch>
                  </a:blipFill>
                </p:spPr>
                <p:txBody>
                  <a:bodyPr/>
                  <a:lstStyle/>
                  <a:p>
                    <a:r>
                      <a:rPr lang="en-I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1E7355A6-4045-436C-868D-267D31D62439}"/>
                      </a:ext>
                    </a:extLst>
                  </p:cNvPr>
                  <p:cNvSpPr txBox="1"/>
                  <p:nvPr/>
                </p:nvSpPr>
                <p:spPr>
                  <a:xfrm>
                    <a:off x="3396403" y="6149793"/>
                    <a:ext cx="724557" cy="37446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𝑂𝑏</m:t>
                          </m:r>
                          <m:sSubSup>
                            <m:sSubSup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</m:oMath>
                      </m:oMathPara>
                    </a14:m>
                    <a:endParaRPr lang="en-IL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1E7355A6-4045-436C-868D-267D31D6243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396403" y="6149793"/>
                    <a:ext cx="724557" cy="374461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b="-12903"/>
                    </a:stretch>
                  </a:blipFill>
                </p:spPr>
                <p:txBody>
                  <a:bodyPr/>
                  <a:lstStyle/>
                  <a:p>
                    <a:r>
                      <a:rPr lang="en-I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9764DABE-2C6C-488E-80E9-0FD26D57C757}"/>
                      </a:ext>
                    </a:extLst>
                  </p:cNvPr>
                  <p:cNvSpPr txBox="1"/>
                  <p:nvPr/>
                </p:nvSpPr>
                <p:spPr>
                  <a:xfrm>
                    <a:off x="3694890" y="5880883"/>
                    <a:ext cx="705962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𝑂𝑏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IL" dirty="0"/>
                  </a:p>
                </p:txBody>
              </p:sp>
            </mc:Choice>
            <mc:Fallback xmlns=""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9764DABE-2C6C-488E-80E9-0FD26D57C75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694890" y="5880883"/>
                    <a:ext cx="705962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b="-13115"/>
                    </a:stretch>
                  </a:blipFill>
                </p:spPr>
                <p:txBody>
                  <a:bodyPr/>
                  <a:lstStyle/>
                  <a:p>
                    <a:r>
                      <a:rPr lang="en-I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2" name="TextBox 41">
                    <a:extLst>
                      <a:ext uri="{FF2B5EF4-FFF2-40B4-BE49-F238E27FC236}">
                        <a16:creationId xmlns:a16="http://schemas.microsoft.com/office/drawing/2014/main" id="{F64E8658-DB98-41F2-A0EB-C6BAB5EF750C}"/>
                      </a:ext>
                    </a:extLst>
                  </p:cNvPr>
                  <p:cNvSpPr txBox="1"/>
                  <p:nvPr/>
                </p:nvSpPr>
                <p:spPr>
                  <a:xfrm>
                    <a:off x="1694226" y="3280883"/>
                    <a:ext cx="705962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𝑂𝑏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oMath>
                      </m:oMathPara>
                    </a14:m>
                    <a:endParaRPr lang="en-IL" dirty="0"/>
                  </a:p>
                </p:txBody>
              </p:sp>
            </mc:Choice>
            <mc:Fallback xmlns="">
              <p:sp>
                <p:nvSpPr>
                  <p:cNvPr id="42" name="TextBox 41">
                    <a:extLst>
                      <a:ext uri="{FF2B5EF4-FFF2-40B4-BE49-F238E27FC236}">
                        <a16:creationId xmlns:a16="http://schemas.microsoft.com/office/drawing/2014/main" id="{F64E8658-DB98-41F2-A0EB-C6BAB5EF750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694226" y="3280883"/>
                    <a:ext cx="705962" cy="36933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b="-13333"/>
                    </a:stretch>
                  </a:blipFill>
                </p:spPr>
                <p:txBody>
                  <a:bodyPr/>
                  <a:lstStyle/>
                  <a:p>
                    <a:r>
                      <a:rPr lang="en-I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3" name="TextBox 42">
                    <a:extLst>
                      <a:ext uri="{FF2B5EF4-FFF2-40B4-BE49-F238E27FC236}">
                        <a16:creationId xmlns:a16="http://schemas.microsoft.com/office/drawing/2014/main" id="{AE7BEBD8-4A09-41C1-9FB6-11BEAA0D804F}"/>
                      </a:ext>
                    </a:extLst>
                  </p:cNvPr>
                  <p:cNvSpPr txBox="1"/>
                  <p:nvPr/>
                </p:nvSpPr>
                <p:spPr>
                  <a:xfrm>
                    <a:off x="2133805" y="2957597"/>
                    <a:ext cx="705962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𝑂𝑏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oMath>
                      </m:oMathPara>
                    </a14:m>
                    <a:endParaRPr lang="en-IL" dirty="0"/>
                  </a:p>
                </p:txBody>
              </p:sp>
            </mc:Choice>
            <mc:Fallback xmlns="">
              <p:sp>
                <p:nvSpPr>
                  <p:cNvPr id="43" name="TextBox 42">
                    <a:extLst>
                      <a:ext uri="{FF2B5EF4-FFF2-40B4-BE49-F238E27FC236}">
                        <a16:creationId xmlns:a16="http://schemas.microsoft.com/office/drawing/2014/main" id="{AE7BEBD8-4A09-41C1-9FB6-11BEAA0D804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33805" y="2957597"/>
                    <a:ext cx="705962" cy="36933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b="-13333"/>
                    </a:stretch>
                  </a:blipFill>
                </p:spPr>
                <p:txBody>
                  <a:bodyPr/>
                  <a:lstStyle/>
                  <a:p>
                    <a:r>
                      <a:rPr lang="en-I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4" name="TextBox 43">
                    <a:extLst>
                      <a:ext uri="{FF2B5EF4-FFF2-40B4-BE49-F238E27FC236}">
                        <a16:creationId xmlns:a16="http://schemas.microsoft.com/office/drawing/2014/main" id="{F519D98B-BCA2-45C1-93EC-B37E409A9D20}"/>
                      </a:ext>
                    </a:extLst>
                  </p:cNvPr>
                  <p:cNvSpPr txBox="1"/>
                  <p:nvPr/>
                </p:nvSpPr>
                <p:spPr>
                  <a:xfrm>
                    <a:off x="2105884" y="2545453"/>
                    <a:ext cx="705962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𝑂𝑏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oMath>
                      </m:oMathPara>
                    </a14:m>
                    <a:endParaRPr lang="en-IL" dirty="0"/>
                  </a:p>
                </p:txBody>
              </p:sp>
            </mc:Choice>
            <mc:Fallback xmlns="">
              <p:sp>
                <p:nvSpPr>
                  <p:cNvPr id="44" name="TextBox 43">
                    <a:extLst>
                      <a:ext uri="{FF2B5EF4-FFF2-40B4-BE49-F238E27FC236}">
                        <a16:creationId xmlns:a16="http://schemas.microsoft.com/office/drawing/2014/main" id="{F519D98B-BCA2-45C1-93EC-B37E409A9D2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05884" y="2545453"/>
                    <a:ext cx="705962" cy="36933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b="-13115"/>
                    </a:stretch>
                  </a:blipFill>
                </p:spPr>
                <p:txBody>
                  <a:bodyPr/>
                  <a:lstStyle/>
                  <a:p>
                    <a:r>
                      <a:rPr lang="en-I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BD1B64C4-FD64-408F-B647-883A5E81C1B3}"/>
                      </a:ext>
                    </a:extLst>
                  </p:cNvPr>
                  <p:cNvSpPr txBox="1"/>
                  <p:nvPr/>
                </p:nvSpPr>
                <p:spPr>
                  <a:xfrm>
                    <a:off x="2215185" y="2179243"/>
                    <a:ext cx="705962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𝑂𝑏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b>
                          </m:sSub>
                        </m:oMath>
                      </m:oMathPara>
                    </a14:m>
                    <a:endParaRPr lang="en-IL" dirty="0"/>
                  </a:p>
                </p:txBody>
              </p:sp>
            </mc:Choice>
            <mc:Fallback xmlns=""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BD1B64C4-FD64-408F-B647-883A5E81C1B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15185" y="2179243"/>
                    <a:ext cx="705962" cy="369332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b="-13115"/>
                    </a:stretch>
                  </a:blipFill>
                </p:spPr>
                <p:txBody>
                  <a:bodyPr/>
                  <a:lstStyle/>
                  <a:p>
                    <a:r>
                      <a:rPr lang="en-IL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13F99FA3-6C6C-401B-95B9-7C0976FA5176}"/>
                </a:ext>
              </a:extLst>
            </p:cNvPr>
            <p:cNvGrpSpPr/>
            <p:nvPr/>
          </p:nvGrpSpPr>
          <p:grpSpPr>
            <a:xfrm>
              <a:off x="1337050" y="6024302"/>
              <a:ext cx="2138028" cy="646729"/>
              <a:chOff x="1337050" y="6024302"/>
              <a:chExt cx="2138028" cy="646729"/>
            </a:xfrm>
          </p:grpSpPr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99906068-FC7A-4968-A20F-6E573767B11D}"/>
                  </a:ext>
                </a:extLst>
              </p:cNvPr>
              <p:cNvGrpSpPr/>
              <p:nvPr/>
            </p:nvGrpSpPr>
            <p:grpSpPr>
              <a:xfrm>
                <a:off x="1337050" y="6024302"/>
                <a:ext cx="2138028" cy="546276"/>
                <a:chOff x="1486467" y="5077925"/>
                <a:chExt cx="1659241" cy="423944"/>
              </a:xfrm>
            </p:grpSpPr>
            <p:sp>
              <p:nvSpPr>
                <p:cNvPr id="36" name="Oval 35">
                  <a:extLst>
                    <a:ext uri="{FF2B5EF4-FFF2-40B4-BE49-F238E27FC236}">
                      <a16:creationId xmlns:a16="http://schemas.microsoft.com/office/drawing/2014/main" id="{0A6C453F-F15E-4944-8C26-19C056B4EEE0}"/>
                    </a:ext>
                  </a:extLst>
                </p:cNvPr>
                <p:cNvSpPr/>
                <p:nvPr/>
              </p:nvSpPr>
              <p:spPr>
                <a:xfrm>
                  <a:off x="1486467" y="5077925"/>
                  <a:ext cx="199943" cy="199943"/>
                </a:xfrm>
                <a:prstGeom prst="ellipse">
                  <a:avLst/>
                </a:prstGeom>
                <a:solidFill>
                  <a:srgbClr val="00B0F0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L"/>
                </a:p>
              </p:txBody>
            </p:sp>
            <p:cxnSp>
              <p:nvCxnSpPr>
                <p:cNvPr id="37" name="Straight Connector 36">
                  <a:extLst>
                    <a:ext uri="{FF2B5EF4-FFF2-40B4-BE49-F238E27FC236}">
                      <a16:creationId xmlns:a16="http://schemas.microsoft.com/office/drawing/2014/main" id="{A91C8C3A-5635-47F0-8C71-913E74FB25E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675068" y="5211635"/>
                  <a:ext cx="1153090" cy="146135"/>
                </a:xfrm>
                <a:prstGeom prst="line">
                  <a:avLst/>
                </a:prstGeom>
                <a:ln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8" name="Star: 5 Points 37">
                  <a:extLst>
                    <a:ext uri="{FF2B5EF4-FFF2-40B4-BE49-F238E27FC236}">
                      <a16:creationId xmlns:a16="http://schemas.microsoft.com/office/drawing/2014/main" id="{3B9E3D70-2B20-4CD8-B28D-262817BD06A5}"/>
                    </a:ext>
                  </a:extLst>
                </p:cNvPr>
                <p:cNvSpPr/>
                <p:nvPr/>
              </p:nvSpPr>
              <p:spPr>
                <a:xfrm>
                  <a:off x="2912347" y="5268508"/>
                  <a:ext cx="233361" cy="233361"/>
                </a:xfrm>
                <a:prstGeom prst="star5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L"/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18055026-EF2F-4762-A53E-643575604ECE}"/>
                      </a:ext>
                    </a:extLst>
                  </p:cNvPr>
                  <p:cNvSpPr txBox="1"/>
                  <p:nvPr/>
                </p:nvSpPr>
                <p:spPr>
                  <a:xfrm>
                    <a:off x="1722960" y="6298750"/>
                    <a:ext cx="970844" cy="37228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{"/>
                              <m:endChr m:val="}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b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bSup>
                            </m:e>
                          </m:d>
                        </m:oMath>
                      </m:oMathPara>
                    </a14:m>
                    <a:endParaRPr lang="en-IL" dirty="0"/>
                  </a:p>
                </p:txBody>
              </p:sp>
            </mc:Choice>
            <mc:Fallback xmlns=""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18055026-EF2F-4762-A53E-643575604EC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22960" y="6298750"/>
                    <a:ext cx="970844" cy="372281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b="-1639"/>
                    </a:stretch>
                  </a:blipFill>
                </p:spPr>
                <p:txBody>
                  <a:bodyPr/>
                  <a:lstStyle/>
                  <a:p>
                    <a:r>
                      <a:rPr lang="en-IL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CB0F8A43-2111-468E-9DBA-C5E54A6F7ED4}"/>
                </a:ext>
              </a:extLst>
            </p:cNvPr>
            <p:cNvGrpSpPr/>
            <p:nvPr/>
          </p:nvGrpSpPr>
          <p:grpSpPr>
            <a:xfrm>
              <a:off x="2009475" y="3326929"/>
              <a:ext cx="2030649" cy="2847722"/>
              <a:chOff x="2009475" y="3326929"/>
              <a:chExt cx="2030649" cy="2847722"/>
            </a:xfrm>
          </p:grpSpPr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2230CB05-E9B8-419A-91F6-9C63A0750DAC}"/>
                  </a:ext>
                </a:extLst>
              </p:cNvPr>
              <p:cNvGrpSpPr/>
              <p:nvPr/>
            </p:nvGrpSpPr>
            <p:grpSpPr>
              <a:xfrm>
                <a:off x="2009475" y="3326929"/>
                <a:ext cx="1730216" cy="2847722"/>
                <a:chOff x="2009475" y="3326929"/>
                <a:chExt cx="1730216" cy="2847722"/>
              </a:xfrm>
            </p:grpSpPr>
            <p:grpSp>
              <p:nvGrpSpPr>
                <p:cNvPr id="26" name="Group 25">
                  <a:extLst>
                    <a:ext uri="{FF2B5EF4-FFF2-40B4-BE49-F238E27FC236}">
                      <a16:creationId xmlns:a16="http://schemas.microsoft.com/office/drawing/2014/main" id="{0253D450-93BC-4193-8072-B6ABC6DFEBD0}"/>
                    </a:ext>
                  </a:extLst>
                </p:cNvPr>
                <p:cNvGrpSpPr/>
                <p:nvPr/>
              </p:nvGrpSpPr>
              <p:grpSpPr>
                <a:xfrm>
                  <a:off x="2009475" y="3326929"/>
                  <a:ext cx="1730216" cy="2847722"/>
                  <a:chOff x="2008310" y="2984598"/>
                  <a:chExt cx="1342754" cy="2210007"/>
                </a:xfrm>
              </p:grpSpPr>
              <p:cxnSp>
                <p:nvCxnSpPr>
                  <p:cNvPr id="28" name="Straight Arrow Connector 27">
                    <a:extLst>
                      <a:ext uri="{FF2B5EF4-FFF2-40B4-BE49-F238E27FC236}">
                        <a16:creationId xmlns:a16="http://schemas.microsoft.com/office/drawing/2014/main" id="{4DC4D5F5-1E3C-4ED8-A118-6731D78401C0}"/>
                      </a:ext>
                    </a:extLst>
                  </p:cNvPr>
                  <p:cNvCxnSpPr>
                    <a:cxnSpLocks/>
                    <a:stCxn id="20" idx="7"/>
                    <a:endCxn id="29" idx="3"/>
                  </p:cNvCxnSpPr>
                  <p:nvPr/>
                </p:nvCxnSpPr>
                <p:spPr>
                  <a:xfrm flipV="1">
                    <a:off x="2008311" y="4000275"/>
                    <a:ext cx="489336" cy="429914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9" name="Oval 28">
                    <a:extLst>
                      <a:ext uri="{FF2B5EF4-FFF2-40B4-BE49-F238E27FC236}">
                        <a16:creationId xmlns:a16="http://schemas.microsoft.com/office/drawing/2014/main" id="{B994796B-D038-4305-BE7E-5F1B3A0CDAA6}"/>
                      </a:ext>
                    </a:extLst>
                  </p:cNvPr>
                  <p:cNvSpPr/>
                  <p:nvPr/>
                </p:nvSpPr>
                <p:spPr>
                  <a:xfrm>
                    <a:off x="2468366" y="3829613"/>
                    <a:ext cx="199943" cy="199943"/>
                  </a:xfrm>
                  <a:prstGeom prst="ellipse">
                    <a:avLst/>
                  </a:prstGeom>
                  <a:solidFill>
                    <a:srgbClr val="00B0F0"/>
                  </a:solidFill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L"/>
                  </a:p>
                </p:txBody>
              </p:sp>
              <p:sp>
                <p:nvSpPr>
                  <p:cNvPr id="30" name="Star: 5 Points 29">
                    <a:extLst>
                      <a:ext uri="{FF2B5EF4-FFF2-40B4-BE49-F238E27FC236}">
                        <a16:creationId xmlns:a16="http://schemas.microsoft.com/office/drawing/2014/main" id="{4B9C2201-DE3C-4061-A826-42C37372111C}"/>
                      </a:ext>
                    </a:extLst>
                  </p:cNvPr>
                  <p:cNvSpPr/>
                  <p:nvPr/>
                </p:nvSpPr>
                <p:spPr>
                  <a:xfrm>
                    <a:off x="3117703" y="4961244"/>
                    <a:ext cx="233361" cy="233361"/>
                  </a:xfrm>
                  <a:prstGeom prst="star5">
                    <a:avLst/>
                  </a:pr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L"/>
                  </a:p>
                </p:txBody>
              </p:sp>
              <p:cxnSp>
                <p:nvCxnSpPr>
                  <p:cNvPr id="31" name="Straight Connector 30">
                    <a:extLst>
                      <a:ext uri="{FF2B5EF4-FFF2-40B4-BE49-F238E27FC236}">
                        <a16:creationId xmlns:a16="http://schemas.microsoft.com/office/drawing/2014/main" id="{66D05573-286C-4C92-B377-2066646B52E2}"/>
                      </a:ext>
                    </a:extLst>
                  </p:cNvPr>
                  <p:cNvCxnSpPr>
                    <a:cxnSpLocks/>
                    <a:stCxn id="29" idx="5"/>
                  </p:cNvCxnSpPr>
                  <p:nvPr/>
                </p:nvCxnSpPr>
                <p:spPr>
                  <a:xfrm>
                    <a:off x="2639028" y="4000275"/>
                    <a:ext cx="479898" cy="936919"/>
                  </a:xfrm>
                  <a:prstGeom prst="line">
                    <a:avLst/>
                  </a:prstGeom>
                  <a:ln>
                    <a:headEnd type="none" w="med" len="med"/>
                    <a:tailEnd type="triangl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2" name="Star: 5 Points 31">
                    <a:extLst>
                      <a:ext uri="{FF2B5EF4-FFF2-40B4-BE49-F238E27FC236}">
                        <a16:creationId xmlns:a16="http://schemas.microsoft.com/office/drawing/2014/main" id="{63F56C8F-2B28-4BCE-973B-5F683AF33971}"/>
                      </a:ext>
                    </a:extLst>
                  </p:cNvPr>
                  <p:cNvSpPr/>
                  <p:nvPr/>
                </p:nvSpPr>
                <p:spPr>
                  <a:xfrm>
                    <a:off x="2277163" y="2984598"/>
                    <a:ext cx="233361" cy="233361"/>
                  </a:xfrm>
                  <a:prstGeom prst="star5">
                    <a:avLst/>
                  </a:pr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L"/>
                  </a:p>
                </p:txBody>
              </p:sp>
              <p:cxnSp>
                <p:nvCxnSpPr>
                  <p:cNvPr id="33" name="Straight Connector 32">
                    <a:extLst>
                      <a:ext uri="{FF2B5EF4-FFF2-40B4-BE49-F238E27FC236}">
                        <a16:creationId xmlns:a16="http://schemas.microsoft.com/office/drawing/2014/main" id="{0F991B39-637C-4227-B2C2-EC0288866316}"/>
                      </a:ext>
                    </a:extLst>
                  </p:cNvPr>
                  <p:cNvCxnSpPr>
                    <a:cxnSpLocks/>
                    <a:stCxn id="29" idx="0"/>
                  </p:cNvCxnSpPr>
                  <p:nvPr/>
                </p:nvCxnSpPr>
                <p:spPr>
                  <a:xfrm flipH="1" flipV="1">
                    <a:off x="2441889" y="3343884"/>
                    <a:ext cx="126449" cy="485729"/>
                  </a:xfrm>
                  <a:prstGeom prst="line">
                    <a:avLst/>
                  </a:prstGeom>
                  <a:ln>
                    <a:headEnd type="none" w="med" len="med"/>
                    <a:tailEnd type="triangl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7" name="TextBox 26">
                      <a:extLst>
                        <a:ext uri="{FF2B5EF4-FFF2-40B4-BE49-F238E27FC236}">
                          <a16:creationId xmlns:a16="http://schemas.microsoft.com/office/drawing/2014/main" id="{E3246339-83AD-46DB-BD7B-2450A6AB7B6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274190" y="4851002"/>
                      <a:ext cx="441467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𝑜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oMath>
                        </m:oMathPara>
                      </a14:m>
                      <a:endParaRPr lang="en-IL" dirty="0"/>
                    </a:p>
                  </p:txBody>
                </p:sp>
              </mc:Choice>
              <mc:Fallback xmlns="">
                <p:sp>
                  <p:nvSpPr>
                    <p:cNvPr id="27" name="TextBox 26">
                      <a:extLst>
                        <a:ext uri="{FF2B5EF4-FFF2-40B4-BE49-F238E27FC236}">
                          <a16:creationId xmlns:a16="http://schemas.microsoft.com/office/drawing/2014/main" id="{E3246339-83AD-46DB-BD7B-2450A6AB7B6B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274190" y="4851002"/>
                      <a:ext cx="441467" cy="369332"/>
                    </a:xfrm>
                    <a:prstGeom prst="rect">
                      <a:avLst/>
                    </a:prstGeom>
                    <a:blipFill>
                      <a:blip r:embed="rId11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IL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1816F645-386B-480D-9B09-25BDD0ACECCE}"/>
                      </a:ext>
                    </a:extLst>
                  </p:cNvPr>
                  <p:cNvSpPr txBox="1"/>
                  <p:nvPr/>
                </p:nvSpPr>
                <p:spPr>
                  <a:xfrm>
                    <a:off x="3040684" y="4750413"/>
                    <a:ext cx="999440" cy="40363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{"/>
                              <m:endChr m:val="}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b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bSup>
                            </m:e>
                          </m:d>
                        </m:oMath>
                      </m:oMathPara>
                    </a14:m>
                    <a:endParaRPr lang="en-IL" dirty="0"/>
                  </a:p>
                </p:txBody>
              </p:sp>
            </mc:Choice>
            <mc:Fallback xmlns=""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1816F645-386B-480D-9B09-25BDD0ACECC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040684" y="4750413"/>
                    <a:ext cx="999440" cy="403637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L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ED87468F-783B-42B8-BAF9-BC955590D4B3}"/>
                </a:ext>
              </a:extLst>
            </p:cNvPr>
            <p:cNvGrpSpPr/>
            <p:nvPr/>
          </p:nvGrpSpPr>
          <p:grpSpPr>
            <a:xfrm>
              <a:off x="1465870" y="5151926"/>
              <a:ext cx="2000312" cy="1151543"/>
              <a:chOff x="1465870" y="5151926"/>
              <a:chExt cx="2000312" cy="1151543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BC0729C6-EDC9-43C4-82F5-74C6B6873E64}"/>
                  </a:ext>
                </a:extLst>
              </p:cNvPr>
              <p:cNvGrpSpPr/>
              <p:nvPr/>
            </p:nvGrpSpPr>
            <p:grpSpPr>
              <a:xfrm>
                <a:off x="1465870" y="5151926"/>
                <a:ext cx="2000312" cy="1151543"/>
                <a:chOff x="1465870" y="5151926"/>
                <a:chExt cx="2000312" cy="1151543"/>
              </a:xfrm>
            </p:grpSpPr>
            <p:grpSp>
              <p:nvGrpSpPr>
                <p:cNvPr id="18" name="Group 17">
                  <a:extLst>
                    <a:ext uri="{FF2B5EF4-FFF2-40B4-BE49-F238E27FC236}">
                      <a16:creationId xmlns:a16="http://schemas.microsoft.com/office/drawing/2014/main" id="{E5D518A4-84E2-4FBE-BB05-F6D53F59698F}"/>
                    </a:ext>
                  </a:extLst>
                </p:cNvPr>
                <p:cNvGrpSpPr/>
                <p:nvPr/>
              </p:nvGrpSpPr>
              <p:grpSpPr>
                <a:xfrm>
                  <a:off x="1465870" y="5151926"/>
                  <a:ext cx="2000312" cy="1151543"/>
                  <a:chOff x="1586439" y="4400908"/>
                  <a:chExt cx="1552365" cy="893668"/>
                </a:xfrm>
              </p:grpSpPr>
              <p:sp>
                <p:nvSpPr>
                  <p:cNvPr id="20" name="Oval 19">
                    <a:extLst>
                      <a:ext uri="{FF2B5EF4-FFF2-40B4-BE49-F238E27FC236}">
                        <a16:creationId xmlns:a16="http://schemas.microsoft.com/office/drawing/2014/main" id="{85A063FA-4B74-4CC8-B4BE-20C73100920B}"/>
                      </a:ext>
                    </a:extLst>
                  </p:cNvPr>
                  <p:cNvSpPr/>
                  <p:nvPr/>
                </p:nvSpPr>
                <p:spPr>
                  <a:xfrm>
                    <a:off x="1837649" y="4400908"/>
                    <a:ext cx="199943" cy="199943"/>
                  </a:xfrm>
                  <a:prstGeom prst="ellipse">
                    <a:avLst/>
                  </a:prstGeom>
                  <a:solidFill>
                    <a:srgbClr val="00B0F0"/>
                  </a:solidFill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L"/>
                  </a:p>
                </p:txBody>
              </p:sp>
              <p:cxnSp>
                <p:nvCxnSpPr>
                  <p:cNvPr id="21" name="Straight Arrow Connector 20">
                    <a:extLst>
                      <a:ext uri="{FF2B5EF4-FFF2-40B4-BE49-F238E27FC236}">
                        <a16:creationId xmlns:a16="http://schemas.microsoft.com/office/drawing/2014/main" id="{71D82586-BEEF-409A-B0AB-364263AA22A9}"/>
                      </a:ext>
                    </a:extLst>
                  </p:cNvPr>
                  <p:cNvCxnSpPr>
                    <a:cxnSpLocks/>
                    <a:stCxn id="36" idx="0"/>
                    <a:endCxn id="20" idx="3"/>
                  </p:cNvCxnSpPr>
                  <p:nvPr/>
                </p:nvCxnSpPr>
                <p:spPr>
                  <a:xfrm flipV="1">
                    <a:off x="1586439" y="4571570"/>
                    <a:ext cx="280491" cy="506355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2" name="Star: 5 Points 21">
                    <a:extLst>
                      <a:ext uri="{FF2B5EF4-FFF2-40B4-BE49-F238E27FC236}">
                        <a16:creationId xmlns:a16="http://schemas.microsoft.com/office/drawing/2014/main" id="{EA5E4CE0-DC4D-489A-9D37-9F2E7B0C6536}"/>
                      </a:ext>
                    </a:extLst>
                  </p:cNvPr>
                  <p:cNvSpPr/>
                  <p:nvPr/>
                </p:nvSpPr>
                <p:spPr>
                  <a:xfrm>
                    <a:off x="2905443" y="5061215"/>
                    <a:ext cx="233361" cy="233361"/>
                  </a:xfrm>
                  <a:prstGeom prst="star5">
                    <a:avLst/>
                  </a:pr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L"/>
                  </a:p>
                </p:txBody>
              </p:sp>
              <p:cxnSp>
                <p:nvCxnSpPr>
                  <p:cNvPr id="23" name="Straight Connector 22">
                    <a:extLst>
                      <a:ext uri="{FF2B5EF4-FFF2-40B4-BE49-F238E27FC236}">
                        <a16:creationId xmlns:a16="http://schemas.microsoft.com/office/drawing/2014/main" id="{5EBE7D43-9A5C-4825-BE3E-FA060FA1FE7D}"/>
                      </a:ext>
                    </a:extLst>
                  </p:cNvPr>
                  <p:cNvCxnSpPr>
                    <a:cxnSpLocks/>
                    <a:stCxn id="20" idx="5"/>
                    <a:endCxn id="22" idx="1"/>
                  </p:cNvCxnSpPr>
                  <p:nvPr/>
                </p:nvCxnSpPr>
                <p:spPr>
                  <a:xfrm>
                    <a:off x="2008311" y="4571570"/>
                    <a:ext cx="897132" cy="578781"/>
                  </a:xfrm>
                  <a:prstGeom prst="line">
                    <a:avLst/>
                  </a:prstGeom>
                  <a:ln>
                    <a:headEnd type="none" w="med" len="med"/>
                    <a:tailEnd type="triangl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9" name="TextBox 18">
                      <a:extLst>
                        <a:ext uri="{FF2B5EF4-FFF2-40B4-BE49-F238E27FC236}">
                          <a16:creationId xmlns:a16="http://schemas.microsoft.com/office/drawing/2014/main" id="{FEAC576D-A35D-459B-9E8F-51FE0E44512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583719" y="5550909"/>
                      <a:ext cx="455701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𝑜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oMath>
                        </m:oMathPara>
                      </a14:m>
                      <a:endParaRPr lang="en-IL" dirty="0"/>
                    </a:p>
                  </p:txBody>
                </p:sp>
              </mc:Choice>
              <mc:Fallback xmlns="">
                <p:sp>
                  <p:nvSpPr>
                    <p:cNvPr id="19" name="TextBox 18">
                      <a:extLst>
                        <a:ext uri="{FF2B5EF4-FFF2-40B4-BE49-F238E27FC236}">
                          <a16:creationId xmlns:a16="http://schemas.microsoft.com/office/drawing/2014/main" id="{FEAC576D-A35D-459B-9E8F-51FE0E445123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583719" y="5550909"/>
                      <a:ext cx="455701" cy="369332"/>
                    </a:xfrm>
                    <a:prstGeom prst="rect">
                      <a:avLst/>
                    </a:prstGeom>
                    <a:blipFill>
                      <a:blip r:embed="rId13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IL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AF073364-C9CE-43D3-BE59-A7454E8453BB}"/>
                      </a:ext>
                    </a:extLst>
                  </p:cNvPr>
                  <p:cNvSpPr txBox="1"/>
                  <p:nvPr/>
                </p:nvSpPr>
                <p:spPr>
                  <a:xfrm>
                    <a:off x="2308752" y="5352105"/>
                    <a:ext cx="979948" cy="37305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{"/>
                              <m:endChr m:val="}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d>
                        </m:oMath>
                      </m:oMathPara>
                    </a14:m>
                    <a:endParaRPr lang="en-IL" dirty="0"/>
                  </a:p>
                </p:txBody>
              </p:sp>
            </mc:Choice>
            <mc:Fallback xmlns=""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AF073364-C9CE-43D3-BE59-A7454E8453B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308752" y="5352105"/>
                    <a:ext cx="979948" cy="373051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b="-1639"/>
                    </a:stretch>
                  </a:blipFill>
                </p:spPr>
                <p:txBody>
                  <a:bodyPr/>
                  <a:lstStyle/>
                  <a:p>
                    <a:r>
                      <a:rPr lang="en-IL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0143A9CC-C4C9-47E9-97EA-E00626547FC0}"/>
              </a:ext>
            </a:extLst>
          </p:cNvPr>
          <p:cNvSpPr txBox="1"/>
          <p:nvPr/>
        </p:nvSpPr>
        <p:spPr>
          <a:xfrm>
            <a:off x="8984974" y="187724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330B0B28-468E-43C4-A8A9-3A653466CF29}"/>
                  </a:ext>
                </a:extLst>
              </p:cNvPr>
              <p:cNvSpPr txBox="1"/>
              <p:nvPr/>
            </p:nvSpPr>
            <p:spPr>
              <a:xfrm>
                <a:off x="477875" y="3155333"/>
                <a:ext cx="6097656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Example with order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𝑂𝑏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𝑂𝑏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𝑂𝑏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𝑂𝑏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𝑂𝑏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𝑂𝑏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𝑂𝑏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IL" sz="2400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330B0B28-468E-43C4-A8A9-3A653466CF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875" y="3155333"/>
                <a:ext cx="6097656" cy="830997"/>
              </a:xfrm>
              <a:prstGeom prst="rect">
                <a:avLst/>
              </a:prstGeom>
              <a:blipFill>
                <a:blip r:embed="rId15"/>
                <a:stretch>
                  <a:fillRect l="-1499" t="-5882" b="-9559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Arrow: Down 71">
            <a:extLst>
              <a:ext uri="{FF2B5EF4-FFF2-40B4-BE49-F238E27FC236}">
                <a16:creationId xmlns:a16="http://schemas.microsoft.com/office/drawing/2014/main" id="{AE543AF5-C3AC-4F72-8C1C-BF268FB492D6}"/>
              </a:ext>
            </a:extLst>
          </p:cNvPr>
          <p:cNvSpPr/>
          <p:nvPr/>
        </p:nvSpPr>
        <p:spPr>
          <a:xfrm rot="10800000">
            <a:off x="1934736" y="3986330"/>
            <a:ext cx="257638" cy="74784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307AA9A-693C-4FDC-9CD4-F49DBAB4A89B}"/>
              </a:ext>
            </a:extLst>
          </p:cNvPr>
          <p:cNvSpPr txBox="1"/>
          <p:nvPr/>
        </p:nvSpPr>
        <p:spPr>
          <a:xfrm>
            <a:off x="537576" y="1773454"/>
            <a:ext cx="70955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/>
              <a:t>The process in Step2.a is iterative.</a:t>
            </a:r>
            <a:br>
              <a:rPr lang="en-US" sz="2400" dirty="0"/>
            </a:br>
            <a:r>
              <a:rPr lang="en-US" sz="2400" dirty="0"/>
              <a:t>Order of objects is important and must be determined.</a:t>
            </a:r>
          </a:p>
        </p:txBody>
      </p:sp>
    </p:spTree>
    <p:extLst>
      <p:ext uri="{BB962C8B-B14F-4D97-AF65-F5344CB8AC3E}">
        <p14:creationId xmlns:p14="http://schemas.microsoft.com/office/powerpoint/2010/main" val="9994106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WhatsApp Video 2022-01-19 at 11.56.57">
            <a:hlinkClick r:id="" action="ppaction://media"/>
            <a:extLst>
              <a:ext uri="{FF2B5EF4-FFF2-40B4-BE49-F238E27FC236}">
                <a16:creationId xmlns:a16="http://schemas.microsoft.com/office/drawing/2014/main" id="{3B89844F-15BD-48AD-AC39-B4694E6AC525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0502" end="37334.3333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822153" y="993240"/>
            <a:ext cx="7725612" cy="4345657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48295AA8-B5D3-47FA-816B-0DE2028981CD}"/>
              </a:ext>
            </a:extLst>
          </p:cNvPr>
          <p:cNvGrpSpPr/>
          <p:nvPr/>
        </p:nvGrpSpPr>
        <p:grpSpPr>
          <a:xfrm>
            <a:off x="5041755" y="5668912"/>
            <a:ext cx="4761752" cy="830997"/>
            <a:chOff x="3066071" y="1551382"/>
            <a:chExt cx="2197732" cy="83099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779C709-65FD-4583-829E-43B076FE6E4C}"/>
                </a:ext>
              </a:extLst>
            </p:cNvPr>
            <p:cNvSpPr txBox="1"/>
            <p:nvPr/>
          </p:nvSpPr>
          <p:spPr>
            <a:xfrm>
              <a:off x="3066071" y="1551382"/>
              <a:ext cx="219773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Probabilistic Data Association for Semantic SLAM</a:t>
              </a:r>
              <a:br>
                <a:rPr lang="en-US" dirty="0"/>
              </a:br>
              <a:r>
                <a:rPr lang="en-US" sz="1100" dirty="0">
                  <a:solidFill>
                    <a:schemeClr val="bg2">
                      <a:lumMod val="50000"/>
                    </a:schemeClr>
                  </a:solidFill>
                </a:rPr>
                <a:t>Sean L. Bowman, Nikolay </a:t>
              </a:r>
              <a:r>
                <a:rPr lang="en-US" sz="1100" dirty="0" err="1">
                  <a:solidFill>
                    <a:schemeClr val="bg2">
                      <a:lumMod val="50000"/>
                    </a:schemeClr>
                  </a:solidFill>
                </a:rPr>
                <a:t>Atanasov</a:t>
              </a:r>
              <a:r>
                <a:rPr lang="en-US" sz="1100" dirty="0">
                  <a:solidFill>
                    <a:schemeClr val="bg2">
                      <a:lumMod val="50000"/>
                    </a:schemeClr>
                  </a:solidFill>
                </a:rPr>
                <a:t>, Kostas </a:t>
              </a:r>
              <a:r>
                <a:rPr lang="en-US" sz="1100" dirty="0" err="1">
                  <a:solidFill>
                    <a:schemeClr val="bg2">
                      <a:lumMod val="50000"/>
                    </a:schemeClr>
                  </a:solidFill>
                </a:rPr>
                <a:t>Daniilidis</a:t>
              </a:r>
              <a:r>
                <a:rPr lang="en-US" sz="1100" dirty="0">
                  <a:solidFill>
                    <a:schemeClr val="bg2">
                      <a:lumMod val="50000"/>
                    </a:schemeClr>
                  </a:solidFill>
                </a:rPr>
                <a:t>, George J. Papas</a:t>
              </a:r>
              <a:endParaRPr lang="en-IL" sz="1100" dirty="0">
                <a:solidFill>
                  <a:schemeClr val="bg2">
                    <a:lumMod val="50000"/>
                  </a:schemeClr>
                </a:solidFill>
              </a:endParaRPr>
            </a:p>
            <a:p>
              <a:endParaRPr lang="en-IL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715CF72-6495-404D-BE34-6AB3F91A3E07}"/>
                </a:ext>
              </a:extLst>
            </p:cNvPr>
            <p:cNvSpPr txBox="1"/>
            <p:nvPr/>
          </p:nvSpPr>
          <p:spPr>
            <a:xfrm>
              <a:off x="3947629" y="2100747"/>
              <a:ext cx="43461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solidFill>
                    <a:schemeClr val="bg2">
                      <a:lumMod val="50000"/>
                    </a:schemeClr>
                  </a:solidFill>
                </a:rPr>
                <a:t>ICRA 2017</a:t>
              </a:r>
              <a:endParaRPr lang="en-IL" sz="11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DD7EE6ED-B89D-4E79-AAAD-D715A2B1B5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46618" y="3091070"/>
            <a:ext cx="947377" cy="129292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B134B58-72C3-416F-9299-5D28EA388707}"/>
              </a:ext>
            </a:extLst>
          </p:cNvPr>
          <p:cNvSpPr/>
          <p:nvPr/>
        </p:nvSpPr>
        <p:spPr>
          <a:xfrm>
            <a:off x="554384" y="3254668"/>
            <a:ext cx="765313" cy="765313"/>
          </a:xfrm>
          <a:prstGeom prst="rect">
            <a:avLst/>
          </a:prstGeom>
          <a:solidFill>
            <a:schemeClr val="tx1"/>
          </a:solidFill>
          <a:ln w="76200">
            <a:solidFill>
              <a:srgbClr val="30C1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/>
              <a:t>orb</a:t>
            </a:r>
            <a:endParaRPr lang="en-IL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11676C1-C800-4C29-ACF2-0F0120C63404}"/>
                  </a:ext>
                </a:extLst>
              </p:cNvPr>
              <p:cNvSpPr txBox="1"/>
              <p:nvPr/>
            </p:nvSpPr>
            <p:spPr>
              <a:xfrm>
                <a:off x="265977" y="4383995"/>
                <a:ext cx="1342126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u="sng" dirty="0"/>
                  <a:t>Geometrical Landmarks:</a:t>
                </a:r>
              </a:p>
              <a:p>
                <a:r>
                  <a:rPr lang="en-US" dirty="0"/>
                  <a:t>-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  <a:p>
                <a:r>
                  <a:rPr lang="en-US" dirty="0"/>
                  <a:t>-Descriptor</a:t>
                </a:r>
                <a:endParaRPr lang="en-IL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11676C1-C800-4C29-ACF2-0F0120C634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977" y="4383995"/>
                <a:ext cx="1342126" cy="1200329"/>
              </a:xfrm>
              <a:prstGeom prst="rect">
                <a:avLst/>
              </a:prstGeom>
              <a:blipFill>
                <a:blip r:embed="rId6"/>
                <a:stretch>
                  <a:fillRect l="-4091" t="-2538" r="-6364" b="-7107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D198E3E7-61E7-461A-812C-2F575981C217}"/>
              </a:ext>
            </a:extLst>
          </p:cNvPr>
          <p:cNvSpPr txBox="1"/>
          <p:nvPr/>
        </p:nvSpPr>
        <p:spPr>
          <a:xfrm>
            <a:off x="2175951" y="4383995"/>
            <a:ext cx="13421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Semantic Landmarks:</a:t>
            </a:r>
          </a:p>
          <a:p>
            <a:r>
              <a:rPr lang="en-US" dirty="0"/>
              <a:t>-Pose</a:t>
            </a:r>
          </a:p>
          <a:p>
            <a:r>
              <a:rPr lang="en-US" dirty="0"/>
              <a:t>-Class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FDD3B9A-AA2A-42F7-BF06-308BB73A4580}"/>
              </a:ext>
            </a:extLst>
          </p:cNvPr>
          <p:cNvCxnSpPr/>
          <p:nvPr/>
        </p:nvCxnSpPr>
        <p:spPr>
          <a:xfrm flipH="1">
            <a:off x="755202" y="1558810"/>
            <a:ext cx="564495" cy="133184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C01F36C-D901-4D57-8674-1A8277110E27}"/>
              </a:ext>
            </a:extLst>
          </p:cNvPr>
          <p:cNvCxnSpPr>
            <a:cxnSpLocks/>
          </p:cNvCxnSpPr>
          <p:nvPr/>
        </p:nvCxnSpPr>
        <p:spPr>
          <a:xfrm>
            <a:off x="1908312" y="1558810"/>
            <a:ext cx="526775" cy="133184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01AF915D-0B4A-4A17-819C-1C55191801C7}"/>
              </a:ext>
            </a:extLst>
          </p:cNvPr>
          <p:cNvSpPr txBox="1"/>
          <p:nvPr/>
        </p:nvSpPr>
        <p:spPr>
          <a:xfrm>
            <a:off x="608758" y="993240"/>
            <a:ext cx="19986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Landmarks</a:t>
            </a:r>
            <a:endParaRPr lang="en-IL" sz="32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D81F150-5754-4542-AD9A-8FB53D243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BD0CC-423F-4B58-AFF5-83B6DD233671}" type="slidenum">
              <a:rPr lang="en-IL" smtClean="0"/>
              <a:t>2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713311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4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3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24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" fill="hold">
                      <p:stCondLst>
                        <p:cond delay="0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8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  <p:bldP spid="13" grpId="0"/>
      <p:bldP spid="2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790EB8-987A-43C7-8C50-3DE5050F16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BD0CC-423F-4B58-AFF5-83B6DD233671}" type="slidenum">
              <a:rPr lang="en-IL" smtClean="0"/>
              <a:t>20</a:t>
            </a:fld>
            <a:endParaRPr lang="en-IL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AA6E29-1BF0-4350-82DE-5A20C99204E8}"/>
              </a:ext>
            </a:extLst>
          </p:cNvPr>
          <p:cNvSpPr txBox="1"/>
          <p:nvPr/>
        </p:nvSpPr>
        <p:spPr>
          <a:xfrm>
            <a:off x="477875" y="186637"/>
            <a:ext cx="34289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Step2.a : </a:t>
            </a:r>
            <a:br>
              <a:rPr lang="en-US" dirty="0"/>
            </a:br>
            <a:r>
              <a:rPr lang="en-US" dirty="0"/>
              <a:t>Group objects that are close and are hypothesized to be of the same class</a:t>
            </a:r>
            <a:endParaRPr lang="en-IL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309F134-BF5D-419F-B54E-90884BC510CC}"/>
              </a:ext>
            </a:extLst>
          </p:cNvPr>
          <p:cNvGrpSpPr/>
          <p:nvPr/>
        </p:nvGrpSpPr>
        <p:grpSpPr>
          <a:xfrm>
            <a:off x="7659421" y="1549148"/>
            <a:ext cx="3353470" cy="4651357"/>
            <a:chOff x="1337050" y="2179243"/>
            <a:chExt cx="3353470" cy="4651357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EE3064D4-F974-47DD-9E10-76B9F4EC4DC4}"/>
                </a:ext>
              </a:extLst>
            </p:cNvPr>
            <p:cNvGrpSpPr/>
            <p:nvPr/>
          </p:nvGrpSpPr>
          <p:grpSpPr>
            <a:xfrm>
              <a:off x="2767596" y="3121485"/>
              <a:ext cx="814769" cy="1332025"/>
              <a:chOff x="2596659" y="2825161"/>
              <a:chExt cx="632311" cy="1033733"/>
            </a:xfrm>
          </p:grpSpPr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334EA55E-44FF-41FD-A8F7-082C376E33B2}"/>
                  </a:ext>
                </a:extLst>
              </p:cNvPr>
              <p:cNvSpPr/>
              <p:nvPr/>
            </p:nvSpPr>
            <p:spPr>
              <a:xfrm>
                <a:off x="3029027" y="3481630"/>
                <a:ext cx="199943" cy="199943"/>
              </a:xfrm>
              <a:prstGeom prst="ellipse">
                <a:avLst/>
              </a:prstGeom>
              <a:solidFill>
                <a:srgbClr val="00B0F0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/>
              </a:p>
            </p:txBody>
          </p:sp>
          <p:cxnSp>
            <p:nvCxnSpPr>
              <p:cNvPr id="55" name="Straight Arrow Connector 54">
                <a:extLst>
                  <a:ext uri="{FF2B5EF4-FFF2-40B4-BE49-F238E27FC236}">
                    <a16:creationId xmlns:a16="http://schemas.microsoft.com/office/drawing/2014/main" id="{F72C45E1-96A7-421C-9808-7D0518E339C6}"/>
                  </a:ext>
                </a:extLst>
              </p:cNvPr>
              <p:cNvCxnSpPr>
                <a:cxnSpLocks/>
                <a:stCxn id="29" idx="7"/>
                <a:endCxn id="54" idx="2"/>
              </p:cNvCxnSpPr>
              <p:nvPr/>
            </p:nvCxnSpPr>
            <p:spPr>
              <a:xfrm flipV="1">
                <a:off x="2639028" y="3581602"/>
                <a:ext cx="389999" cy="27729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" name="Star: 5 Points 55">
                <a:extLst>
                  <a:ext uri="{FF2B5EF4-FFF2-40B4-BE49-F238E27FC236}">
                    <a16:creationId xmlns:a16="http://schemas.microsoft.com/office/drawing/2014/main" id="{E8A5BF6F-6716-4F69-8E4D-748BB90E3B5A}"/>
                  </a:ext>
                </a:extLst>
              </p:cNvPr>
              <p:cNvSpPr/>
              <p:nvPr/>
            </p:nvSpPr>
            <p:spPr>
              <a:xfrm>
                <a:off x="2596659" y="2825161"/>
                <a:ext cx="233361" cy="233361"/>
              </a:xfrm>
              <a:prstGeom prst="star5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/>
              </a:p>
            </p:txBody>
          </p: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081E50A1-F497-4B04-83C8-64B023008895}"/>
                  </a:ext>
                </a:extLst>
              </p:cNvPr>
              <p:cNvCxnSpPr>
                <a:cxnSpLocks/>
                <a:stCxn id="54" idx="1"/>
              </p:cNvCxnSpPr>
              <p:nvPr/>
            </p:nvCxnSpPr>
            <p:spPr>
              <a:xfrm flipH="1" flipV="1">
                <a:off x="2789738" y="3152323"/>
                <a:ext cx="268570" cy="358588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027F8D3B-AEDD-4D16-8764-46BBEC55394C}"/>
                </a:ext>
              </a:extLst>
            </p:cNvPr>
            <p:cNvGrpSpPr/>
            <p:nvPr/>
          </p:nvGrpSpPr>
          <p:grpSpPr>
            <a:xfrm>
              <a:off x="2694660" y="2806213"/>
              <a:ext cx="1995860" cy="1198901"/>
              <a:chOff x="2540056" y="2580490"/>
              <a:chExt cx="1548910" cy="930421"/>
            </a:xfrm>
          </p:grpSpPr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B86E54A9-3064-4944-91F0-9F2BC8016A43}"/>
                  </a:ext>
                </a:extLst>
              </p:cNvPr>
              <p:cNvSpPr/>
              <p:nvPr/>
            </p:nvSpPr>
            <p:spPr>
              <a:xfrm>
                <a:off x="3889023" y="3076883"/>
                <a:ext cx="199943" cy="199943"/>
              </a:xfrm>
              <a:prstGeom prst="ellipse">
                <a:avLst/>
              </a:prstGeom>
              <a:solidFill>
                <a:srgbClr val="00B0F0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/>
              </a:p>
            </p:txBody>
          </p:sp>
          <p:cxnSp>
            <p:nvCxnSpPr>
              <p:cNvPr id="51" name="Straight Arrow Connector 50">
                <a:extLst>
                  <a:ext uri="{FF2B5EF4-FFF2-40B4-BE49-F238E27FC236}">
                    <a16:creationId xmlns:a16="http://schemas.microsoft.com/office/drawing/2014/main" id="{BE2EF9FD-1B6E-45BD-A1D4-43782042FA5E}"/>
                  </a:ext>
                </a:extLst>
              </p:cNvPr>
              <p:cNvCxnSpPr>
                <a:cxnSpLocks/>
                <a:stCxn id="54" idx="7"/>
                <a:endCxn id="50" idx="2"/>
              </p:cNvCxnSpPr>
              <p:nvPr/>
            </p:nvCxnSpPr>
            <p:spPr>
              <a:xfrm flipV="1">
                <a:off x="3199689" y="3176855"/>
                <a:ext cx="689334" cy="33405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Isosceles Triangle 51">
                <a:extLst>
                  <a:ext uri="{FF2B5EF4-FFF2-40B4-BE49-F238E27FC236}">
                    <a16:creationId xmlns:a16="http://schemas.microsoft.com/office/drawing/2014/main" id="{CF5A3B46-0C1A-40A3-B206-59476145A865}"/>
                  </a:ext>
                </a:extLst>
              </p:cNvPr>
              <p:cNvSpPr/>
              <p:nvPr/>
            </p:nvSpPr>
            <p:spPr>
              <a:xfrm>
                <a:off x="2540056" y="2580490"/>
                <a:ext cx="197943" cy="170641"/>
              </a:xfrm>
              <a:prstGeom prst="triangl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/>
              </a:p>
            </p:txBody>
          </p: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3A9DF775-84F1-4046-B095-256B4C2C7A47}"/>
                  </a:ext>
                </a:extLst>
              </p:cNvPr>
              <p:cNvCxnSpPr>
                <a:cxnSpLocks/>
                <a:stCxn id="50" idx="1"/>
                <a:endCxn id="52" idx="4"/>
              </p:cNvCxnSpPr>
              <p:nvPr/>
            </p:nvCxnSpPr>
            <p:spPr>
              <a:xfrm flipH="1" flipV="1">
                <a:off x="2737999" y="2751131"/>
                <a:ext cx="1180305" cy="35503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5A8302AA-3CC0-4ABA-9055-0A3C6E04A5A4}"/>
                </a:ext>
              </a:extLst>
            </p:cNvPr>
            <p:cNvGrpSpPr/>
            <p:nvPr/>
          </p:nvGrpSpPr>
          <p:grpSpPr>
            <a:xfrm>
              <a:off x="2810835" y="2333857"/>
              <a:ext cx="1750866" cy="1111987"/>
              <a:chOff x="2630215" y="2213913"/>
              <a:chExt cx="1358780" cy="862970"/>
            </a:xfrm>
          </p:grpSpPr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CF9DA3B8-E9F1-4D8A-A53B-25201BEB43C6}"/>
                  </a:ext>
                </a:extLst>
              </p:cNvPr>
              <p:cNvSpPr/>
              <p:nvPr/>
            </p:nvSpPr>
            <p:spPr>
              <a:xfrm>
                <a:off x="3471579" y="2433654"/>
                <a:ext cx="199943" cy="199943"/>
              </a:xfrm>
              <a:prstGeom prst="ellipse">
                <a:avLst/>
              </a:prstGeom>
              <a:solidFill>
                <a:srgbClr val="00B0F0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/>
              </a:p>
            </p:txBody>
          </p:sp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DCA639CE-A936-4DBF-9347-B2BB54B2C4C8}"/>
                  </a:ext>
                </a:extLst>
              </p:cNvPr>
              <p:cNvCxnSpPr>
                <a:cxnSpLocks/>
                <a:stCxn id="50" idx="0"/>
                <a:endCxn id="46" idx="5"/>
              </p:cNvCxnSpPr>
              <p:nvPr/>
            </p:nvCxnSpPr>
            <p:spPr>
              <a:xfrm flipH="1" flipV="1">
                <a:off x="3642241" y="2604316"/>
                <a:ext cx="346754" cy="47256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Isosceles Triangle 47">
                <a:extLst>
                  <a:ext uri="{FF2B5EF4-FFF2-40B4-BE49-F238E27FC236}">
                    <a16:creationId xmlns:a16="http://schemas.microsoft.com/office/drawing/2014/main" id="{76F60EA7-15FB-4908-9080-3C88C3567CF6}"/>
                  </a:ext>
                </a:extLst>
              </p:cNvPr>
              <p:cNvSpPr/>
              <p:nvPr/>
            </p:nvSpPr>
            <p:spPr>
              <a:xfrm>
                <a:off x="2630215" y="2213913"/>
                <a:ext cx="197943" cy="170641"/>
              </a:xfrm>
              <a:prstGeom prst="triangl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/>
              </a:p>
            </p:txBody>
          </p: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E9CF8244-DA4A-4400-8849-10701B89A104}"/>
                  </a:ext>
                </a:extLst>
              </p:cNvPr>
              <p:cNvCxnSpPr>
                <a:cxnSpLocks/>
                <a:stCxn id="46" idx="2"/>
              </p:cNvCxnSpPr>
              <p:nvPr/>
            </p:nvCxnSpPr>
            <p:spPr>
              <a:xfrm flipH="1" flipV="1">
                <a:off x="2878977" y="2368034"/>
                <a:ext cx="592602" cy="165592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5320414F-943A-412F-8EEB-724963352F34}"/>
                </a:ext>
              </a:extLst>
            </p:cNvPr>
            <p:cNvGrpSpPr/>
            <p:nvPr/>
          </p:nvGrpSpPr>
          <p:grpSpPr>
            <a:xfrm>
              <a:off x="1694226" y="2179243"/>
              <a:ext cx="2725221" cy="4651357"/>
              <a:chOff x="1694226" y="2179243"/>
              <a:chExt cx="2725221" cy="4651357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A81260BA-5040-4801-A351-76E56E77AD0F}"/>
                      </a:ext>
                    </a:extLst>
                  </p:cNvPr>
                  <p:cNvSpPr txBox="1"/>
                  <p:nvPr/>
                </p:nvSpPr>
                <p:spPr>
                  <a:xfrm>
                    <a:off x="3314251" y="6454728"/>
                    <a:ext cx="724557" cy="37587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𝑂𝑏</m:t>
                          </m:r>
                          <m:sSubSup>
                            <m:sSubSupPr>
                              <m:ctrlP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</m:oMath>
                      </m:oMathPara>
                    </a14:m>
                    <a:endParaRPr lang="en-IL" dirty="0">
                      <a:solidFill>
                        <a:srgbClr val="7030A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A81260BA-5040-4801-A351-76E56E77AD0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314251" y="6454728"/>
                    <a:ext cx="724557" cy="375872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b="-12903"/>
                    </a:stretch>
                  </a:blipFill>
                </p:spPr>
                <p:txBody>
                  <a:bodyPr/>
                  <a:lstStyle/>
                  <a:p>
                    <a:r>
                      <a:rPr lang="en-I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1E7355A6-4045-436C-868D-267D31D62439}"/>
                      </a:ext>
                    </a:extLst>
                  </p:cNvPr>
                  <p:cNvSpPr txBox="1"/>
                  <p:nvPr/>
                </p:nvSpPr>
                <p:spPr>
                  <a:xfrm>
                    <a:off x="3396403" y="6149793"/>
                    <a:ext cx="724557" cy="37587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𝑂𝑏</m:t>
                          </m:r>
                          <m:sSubSup>
                            <m:sSubSupPr>
                              <m:ctrlP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</m:oMath>
                      </m:oMathPara>
                    </a14:m>
                    <a:endParaRPr lang="en-IL" dirty="0">
                      <a:solidFill>
                        <a:srgbClr val="7030A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1E7355A6-4045-436C-868D-267D31D6243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396403" y="6149793"/>
                    <a:ext cx="724557" cy="37587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b="-12903"/>
                    </a:stretch>
                  </a:blipFill>
                </p:spPr>
                <p:txBody>
                  <a:bodyPr/>
                  <a:lstStyle/>
                  <a:p>
                    <a:r>
                      <a:rPr lang="en-I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9764DABE-2C6C-488E-80E9-0FD26D57C757}"/>
                      </a:ext>
                    </a:extLst>
                  </p:cNvPr>
                  <p:cNvSpPr txBox="1"/>
                  <p:nvPr/>
                </p:nvSpPr>
                <p:spPr>
                  <a:xfrm>
                    <a:off x="3694890" y="5880883"/>
                    <a:ext cx="724557" cy="37587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𝑂𝑏</m:t>
                          </m:r>
                          <m:sSubSup>
                            <m:sSubSup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</m:oMath>
                      </m:oMathPara>
                    </a14:m>
                    <a:endParaRPr lang="en-IL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9764DABE-2C6C-488E-80E9-0FD26D57C75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694890" y="5880883"/>
                    <a:ext cx="724557" cy="37587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b="-12903"/>
                    </a:stretch>
                  </a:blipFill>
                </p:spPr>
                <p:txBody>
                  <a:bodyPr/>
                  <a:lstStyle/>
                  <a:p>
                    <a:r>
                      <a:rPr lang="en-I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2" name="TextBox 41">
                    <a:extLst>
                      <a:ext uri="{FF2B5EF4-FFF2-40B4-BE49-F238E27FC236}">
                        <a16:creationId xmlns:a16="http://schemas.microsoft.com/office/drawing/2014/main" id="{F64E8658-DB98-41F2-A0EB-C6BAB5EF750C}"/>
                      </a:ext>
                    </a:extLst>
                  </p:cNvPr>
                  <p:cNvSpPr txBox="1"/>
                  <p:nvPr/>
                </p:nvSpPr>
                <p:spPr>
                  <a:xfrm>
                    <a:off x="1694226" y="3280883"/>
                    <a:ext cx="705962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𝑂𝑏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oMath>
                      </m:oMathPara>
                    </a14:m>
                    <a:endParaRPr lang="en-IL" dirty="0"/>
                  </a:p>
                </p:txBody>
              </p:sp>
            </mc:Choice>
            <mc:Fallback xmlns="">
              <p:sp>
                <p:nvSpPr>
                  <p:cNvPr id="42" name="TextBox 41">
                    <a:extLst>
                      <a:ext uri="{FF2B5EF4-FFF2-40B4-BE49-F238E27FC236}">
                        <a16:creationId xmlns:a16="http://schemas.microsoft.com/office/drawing/2014/main" id="{F64E8658-DB98-41F2-A0EB-C6BAB5EF750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694226" y="3280883"/>
                    <a:ext cx="705962" cy="36933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b="-13333"/>
                    </a:stretch>
                  </a:blipFill>
                </p:spPr>
                <p:txBody>
                  <a:bodyPr/>
                  <a:lstStyle/>
                  <a:p>
                    <a:r>
                      <a:rPr lang="en-I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3" name="TextBox 42">
                    <a:extLst>
                      <a:ext uri="{FF2B5EF4-FFF2-40B4-BE49-F238E27FC236}">
                        <a16:creationId xmlns:a16="http://schemas.microsoft.com/office/drawing/2014/main" id="{AE7BEBD8-4A09-41C1-9FB6-11BEAA0D804F}"/>
                      </a:ext>
                    </a:extLst>
                  </p:cNvPr>
                  <p:cNvSpPr txBox="1"/>
                  <p:nvPr/>
                </p:nvSpPr>
                <p:spPr>
                  <a:xfrm>
                    <a:off x="2133805" y="2957597"/>
                    <a:ext cx="705962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𝑂𝑏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oMath>
                      </m:oMathPara>
                    </a14:m>
                    <a:endParaRPr lang="en-IL" dirty="0"/>
                  </a:p>
                </p:txBody>
              </p:sp>
            </mc:Choice>
            <mc:Fallback xmlns="">
              <p:sp>
                <p:nvSpPr>
                  <p:cNvPr id="43" name="TextBox 42">
                    <a:extLst>
                      <a:ext uri="{FF2B5EF4-FFF2-40B4-BE49-F238E27FC236}">
                        <a16:creationId xmlns:a16="http://schemas.microsoft.com/office/drawing/2014/main" id="{AE7BEBD8-4A09-41C1-9FB6-11BEAA0D804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33805" y="2957597"/>
                    <a:ext cx="705962" cy="36933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b="-13333"/>
                    </a:stretch>
                  </a:blipFill>
                </p:spPr>
                <p:txBody>
                  <a:bodyPr/>
                  <a:lstStyle/>
                  <a:p>
                    <a:r>
                      <a:rPr lang="en-I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4" name="TextBox 43">
                    <a:extLst>
                      <a:ext uri="{FF2B5EF4-FFF2-40B4-BE49-F238E27FC236}">
                        <a16:creationId xmlns:a16="http://schemas.microsoft.com/office/drawing/2014/main" id="{F519D98B-BCA2-45C1-93EC-B37E409A9D20}"/>
                      </a:ext>
                    </a:extLst>
                  </p:cNvPr>
                  <p:cNvSpPr txBox="1"/>
                  <p:nvPr/>
                </p:nvSpPr>
                <p:spPr>
                  <a:xfrm>
                    <a:off x="2105884" y="2545453"/>
                    <a:ext cx="705962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𝑂𝑏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oMath>
                      </m:oMathPara>
                    </a14:m>
                    <a:endParaRPr lang="en-IL" dirty="0"/>
                  </a:p>
                </p:txBody>
              </p:sp>
            </mc:Choice>
            <mc:Fallback xmlns="">
              <p:sp>
                <p:nvSpPr>
                  <p:cNvPr id="44" name="TextBox 43">
                    <a:extLst>
                      <a:ext uri="{FF2B5EF4-FFF2-40B4-BE49-F238E27FC236}">
                        <a16:creationId xmlns:a16="http://schemas.microsoft.com/office/drawing/2014/main" id="{F519D98B-BCA2-45C1-93EC-B37E409A9D2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05884" y="2545453"/>
                    <a:ext cx="705962" cy="36933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b="-13115"/>
                    </a:stretch>
                  </a:blipFill>
                </p:spPr>
                <p:txBody>
                  <a:bodyPr/>
                  <a:lstStyle/>
                  <a:p>
                    <a:r>
                      <a:rPr lang="en-I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BD1B64C4-FD64-408F-B647-883A5E81C1B3}"/>
                      </a:ext>
                    </a:extLst>
                  </p:cNvPr>
                  <p:cNvSpPr txBox="1"/>
                  <p:nvPr/>
                </p:nvSpPr>
                <p:spPr>
                  <a:xfrm>
                    <a:off x="2215185" y="2179243"/>
                    <a:ext cx="705962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𝑂𝑏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b>
                          </m:sSub>
                        </m:oMath>
                      </m:oMathPara>
                    </a14:m>
                    <a:endParaRPr lang="en-IL" dirty="0"/>
                  </a:p>
                </p:txBody>
              </p:sp>
            </mc:Choice>
            <mc:Fallback xmlns=""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BD1B64C4-FD64-408F-B647-883A5E81C1B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15185" y="2179243"/>
                    <a:ext cx="705962" cy="369332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b="-13115"/>
                    </a:stretch>
                  </a:blipFill>
                </p:spPr>
                <p:txBody>
                  <a:bodyPr/>
                  <a:lstStyle/>
                  <a:p>
                    <a:r>
                      <a:rPr lang="en-IL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13F99FA3-6C6C-401B-95B9-7C0976FA5176}"/>
                </a:ext>
              </a:extLst>
            </p:cNvPr>
            <p:cNvGrpSpPr/>
            <p:nvPr/>
          </p:nvGrpSpPr>
          <p:grpSpPr>
            <a:xfrm>
              <a:off x="1337050" y="6024302"/>
              <a:ext cx="2138028" cy="646729"/>
              <a:chOff x="1337050" y="6024302"/>
              <a:chExt cx="2138028" cy="646729"/>
            </a:xfrm>
          </p:grpSpPr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99906068-FC7A-4968-A20F-6E573767B11D}"/>
                  </a:ext>
                </a:extLst>
              </p:cNvPr>
              <p:cNvGrpSpPr/>
              <p:nvPr/>
            </p:nvGrpSpPr>
            <p:grpSpPr>
              <a:xfrm>
                <a:off x="1337050" y="6024302"/>
                <a:ext cx="2138028" cy="546276"/>
                <a:chOff x="1486467" y="5077925"/>
                <a:chExt cx="1659241" cy="423944"/>
              </a:xfrm>
            </p:grpSpPr>
            <p:sp>
              <p:nvSpPr>
                <p:cNvPr id="36" name="Oval 35">
                  <a:extLst>
                    <a:ext uri="{FF2B5EF4-FFF2-40B4-BE49-F238E27FC236}">
                      <a16:creationId xmlns:a16="http://schemas.microsoft.com/office/drawing/2014/main" id="{0A6C453F-F15E-4944-8C26-19C056B4EEE0}"/>
                    </a:ext>
                  </a:extLst>
                </p:cNvPr>
                <p:cNvSpPr/>
                <p:nvPr/>
              </p:nvSpPr>
              <p:spPr>
                <a:xfrm>
                  <a:off x="1486467" y="5077925"/>
                  <a:ext cx="199943" cy="199943"/>
                </a:xfrm>
                <a:prstGeom prst="ellipse">
                  <a:avLst/>
                </a:prstGeom>
                <a:solidFill>
                  <a:srgbClr val="00B0F0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L"/>
                </a:p>
              </p:txBody>
            </p:sp>
            <p:cxnSp>
              <p:nvCxnSpPr>
                <p:cNvPr id="37" name="Straight Connector 36">
                  <a:extLst>
                    <a:ext uri="{FF2B5EF4-FFF2-40B4-BE49-F238E27FC236}">
                      <a16:creationId xmlns:a16="http://schemas.microsoft.com/office/drawing/2014/main" id="{A91C8C3A-5635-47F0-8C71-913E74FB25E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675068" y="5211635"/>
                  <a:ext cx="1153090" cy="146135"/>
                </a:xfrm>
                <a:prstGeom prst="line">
                  <a:avLst/>
                </a:prstGeom>
                <a:ln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8" name="Star: 5 Points 37">
                  <a:extLst>
                    <a:ext uri="{FF2B5EF4-FFF2-40B4-BE49-F238E27FC236}">
                      <a16:creationId xmlns:a16="http://schemas.microsoft.com/office/drawing/2014/main" id="{3B9E3D70-2B20-4CD8-B28D-262817BD06A5}"/>
                    </a:ext>
                  </a:extLst>
                </p:cNvPr>
                <p:cNvSpPr/>
                <p:nvPr/>
              </p:nvSpPr>
              <p:spPr>
                <a:xfrm>
                  <a:off x="2912347" y="5268508"/>
                  <a:ext cx="233361" cy="233361"/>
                </a:xfrm>
                <a:prstGeom prst="star5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L"/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18055026-EF2F-4762-A53E-643575604ECE}"/>
                      </a:ext>
                    </a:extLst>
                  </p:cNvPr>
                  <p:cNvSpPr txBox="1"/>
                  <p:nvPr/>
                </p:nvSpPr>
                <p:spPr>
                  <a:xfrm>
                    <a:off x="1722960" y="6298750"/>
                    <a:ext cx="970844" cy="37228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{"/>
                              <m:endChr m:val="}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b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bSup>
                            </m:e>
                          </m:d>
                        </m:oMath>
                      </m:oMathPara>
                    </a14:m>
                    <a:endParaRPr lang="en-IL" dirty="0"/>
                  </a:p>
                </p:txBody>
              </p:sp>
            </mc:Choice>
            <mc:Fallback xmlns=""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18055026-EF2F-4762-A53E-643575604EC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22960" y="6298750"/>
                    <a:ext cx="970844" cy="372281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b="-1639"/>
                    </a:stretch>
                  </a:blipFill>
                </p:spPr>
                <p:txBody>
                  <a:bodyPr/>
                  <a:lstStyle/>
                  <a:p>
                    <a:r>
                      <a:rPr lang="en-IL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CB0F8A43-2111-468E-9DBA-C5E54A6F7ED4}"/>
                </a:ext>
              </a:extLst>
            </p:cNvPr>
            <p:cNvGrpSpPr/>
            <p:nvPr/>
          </p:nvGrpSpPr>
          <p:grpSpPr>
            <a:xfrm>
              <a:off x="2009475" y="3326929"/>
              <a:ext cx="2030649" cy="2847722"/>
              <a:chOff x="2009475" y="3326929"/>
              <a:chExt cx="2030649" cy="2847722"/>
            </a:xfrm>
          </p:grpSpPr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2230CB05-E9B8-419A-91F6-9C63A0750DAC}"/>
                  </a:ext>
                </a:extLst>
              </p:cNvPr>
              <p:cNvGrpSpPr/>
              <p:nvPr/>
            </p:nvGrpSpPr>
            <p:grpSpPr>
              <a:xfrm>
                <a:off x="2009475" y="3326929"/>
                <a:ext cx="1730216" cy="2847722"/>
                <a:chOff x="2009475" y="3326929"/>
                <a:chExt cx="1730216" cy="2847722"/>
              </a:xfrm>
            </p:grpSpPr>
            <p:grpSp>
              <p:nvGrpSpPr>
                <p:cNvPr id="26" name="Group 25">
                  <a:extLst>
                    <a:ext uri="{FF2B5EF4-FFF2-40B4-BE49-F238E27FC236}">
                      <a16:creationId xmlns:a16="http://schemas.microsoft.com/office/drawing/2014/main" id="{0253D450-93BC-4193-8072-B6ABC6DFEBD0}"/>
                    </a:ext>
                  </a:extLst>
                </p:cNvPr>
                <p:cNvGrpSpPr/>
                <p:nvPr/>
              </p:nvGrpSpPr>
              <p:grpSpPr>
                <a:xfrm>
                  <a:off x="2009475" y="3326929"/>
                  <a:ext cx="1730216" cy="2847722"/>
                  <a:chOff x="2008310" y="2984598"/>
                  <a:chExt cx="1342754" cy="2210007"/>
                </a:xfrm>
              </p:grpSpPr>
              <p:cxnSp>
                <p:nvCxnSpPr>
                  <p:cNvPr id="28" name="Straight Arrow Connector 27">
                    <a:extLst>
                      <a:ext uri="{FF2B5EF4-FFF2-40B4-BE49-F238E27FC236}">
                        <a16:creationId xmlns:a16="http://schemas.microsoft.com/office/drawing/2014/main" id="{4DC4D5F5-1E3C-4ED8-A118-6731D78401C0}"/>
                      </a:ext>
                    </a:extLst>
                  </p:cNvPr>
                  <p:cNvCxnSpPr>
                    <a:cxnSpLocks/>
                    <a:stCxn id="20" idx="7"/>
                    <a:endCxn id="29" idx="3"/>
                  </p:cNvCxnSpPr>
                  <p:nvPr/>
                </p:nvCxnSpPr>
                <p:spPr>
                  <a:xfrm flipV="1">
                    <a:off x="2008311" y="4000275"/>
                    <a:ext cx="489336" cy="429914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9" name="Oval 28">
                    <a:extLst>
                      <a:ext uri="{FF2B5EF4-FFF2-40B4-BE49-F238E27FC236}">
                        <a16:creationId xmlns:a16="http://schemas.microsoft.com/office/drawing/2014/main" id="{B994796B-D038-4305-BE7E-5F1B3A0CDAA6}"/>
                      </a:ext>
                    </a:extLst>
                  </p:cNvPr>
                  <p:cNvSpPr/>
                  <p:nvPr/>
                </p:nvSpPr>
                <p:spPr>
                  <a:xfrm>
                    <a:off x="2468366" y="3829613"/>
                    <a:ext cx="199943" cy="199943"/>
                  </a:xfrm>
                  <a:prstGeom prst="ellipse">
                    <a:avLst/>
                  </a:prstGeom>
                  <a:solidFill>
                    <a:srgbClr val="00B0F0"/>
                  </a:solidFill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L"/>
                  </a:p>
                </p:txBody>
              </p:sp>
              <p:sp>
                <p:nvSpPr>
                  <p:cNvPr id="30" name="Star: 5 Points 29">
                    <a:extLst>
                      <a:ext uri="{FF2B5EF4-FFF2-40B4-BE49-F238E27FC236}">
                        <a16:creationId xmlns:a16="http://schemas.microsoft.com/office/drawing/2014/main" id="{4B9C2201-DE3C-4061-A826-42C37372111C}"/>
                      </a:ext>
                    </a:extLst>
                  </p:cNvPr>
                  <p:cNvSpPr/>
                  <p:nvPr/>
                </p:nvSpPr>
                <p:spPr>
                  <a:xfrm>
                    <a:off x="3117703" y="4961244"/>
                    <a:ext cx="233361" cy="233361"/>
                  </a:xfrm>
                  <a:prstGeom prst="star5">
                    <a:avLst/>
                  </a:pr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L"/>
                  </a:p>
                </p:txBody>
              </p:sp>
              <p:cxnSp>
                <p:nvCxnSpPr>
                  <p:cNvPr id="31" name="Straight Connector 30">
                    <a:extLst>
                      <a:ext uri="{FF2B5EF4-FFF2-40B4-BE49-F238E27FC236}">
                        <a16:creationId xmlns:a16="http://schemas.microsoft.com/office/drawing/2014/main" id="{66D05573-286C-4C92-B377-2066646B52E2}"/>
                      </a:ext>
                    </a:extLst>
                  </p:cNvPr>
                  <p:cNvCxnSpPr>
                    <a:cxnSpLocks/>
                    <a:stCxn id="29" idx="5"/>
                  </p:cNvCxnSpPr>
                  <p:nvPr/>
                </p:nvCxnSpPr>
                <p:spPr>
                  <a:xfrm>
                    <a:off x="2639028" y="4000275"/>
                    <a:ext cx="479898" cy="936919"/>
                  </a:xfrm>
                  <a:prstGeom prst="line">
                    <a:avLst/>
                  </a:prstGeom>
                  <a:ln>
                    <a:headEnd type="none" w="med" len="med"/>
                    <a:tailEnd type="triangl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2" name="Star: 5 Points 31">
                    <a:extLst>
                      <a:ext uri="{FF2B5EF4-FFF2-40B4-BE49-F238E27FC236}">
                        <a16:creationId xmlns:a16="http://schemas.microsoft.com/office/drawing/2014/main" id="{63F56C8F-2B28-4BCE-973B-5F683AF33971}"/>
                      </a:ext>
                    </a:extLst>
                  </p:cNvPr>
                  <p:cNvSpPr/>
                  <p:nvPr/>
                </p:nvSpPr>
                <p:spPr>
                  <a:xfrm>
                    <a:off x="2277163" y="2984598"/>
                    <a:ext cx="233361" cy="233361"/>
                  </a:xfrm>
                  <a:prstGeom prst="star5">
                    <a:avLst/>
                  </a:pr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L"/>
                  </a:p>
                </p:txBody>
              </p:sp>
              <p:cxnSp>
                <p:nvCxnSpPr>
                  <p:cNvPr id="33" name="Straight Connector 32">
                    <a:extLst>
                      <a:ext uri="{FF2B5EF4-FFF2-40B4-BE49-F238E27FC236}">
                        <a16:creationId xmlns:a16="http://schemas.microsoft.com/office/drawing/2014/main" id="{0F991B39-637C-4227-B2C2-EC0288866316}"/>
                      </a:ext>
                    </a:extLst>
                  </p:cNvPr>
                  <p:cNvCxnSpPr>
                    <a:cxnSpLocks/>
                    <a:stCxn id="29" idx="0"/>
                  </p:cNvCxnSpPr>
                  <p:nvPr/>
                </p:nvCxnSpPr>
                <p:spPr>
                  <a:xfrm flipH="1" flipV="1">
                    <a:off x="2441889" y="3343884"/>
                    <a:ext cx="126449" cy="485729"/>
                  </a:xfrm>
                  <a:prstGeom prst="line">
                    <a:avLst/>
                  </a:prstGeom>
                  <a:ln>
                    <a:headEnd type="none" w="med" len="med"/>
                    <a:tailEnd type="triangl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7" name="TextBox 26">
                      <a:extLst>
                        <a:ext uri="{FF2B5EF4-FFF2-40B4-BE49-F238E27FC236}">
                          <a16:creationId xmlns:a16="http://schemas.microsoft.com/office/drawing/2014/main" id="{E3246339-83AD-46DB-BD7B-2450A6AB7B6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274190" y="4851002"/>
                      <a:ext cx="441467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𝑜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oMath>
                        </m:oMathPara>
                      </a14:m>
                      <a:endParaRPr lang="en-IL" dirty="0"/>
                    </a:p>
                  </p:txBody>
                </p:sp>
              </mc:Choice>
              <mc:Fallback xmlns="">
                <p:sp>
                  <p:nvSpPr>
                    <p:cNvPr id="27" name="TextBox 26">
                      <a:extLst>
                        <a:ext uri="{FF2B5EF4-FFF2-40B4-BE49-F238E27FC236}">
                          <a16:creationId xmlns:a16="http://schemas.microsoft.com/office/drawing/2014/main" id="{E3246339-83AD-46DB-BD7B-2450A6AB7B6B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274190" y="4851002"/>
                      <a:ext cx="441467" cy="369332"/>
                    </a:xfrm>
                    <a:prstGeom prst="rect">
                      <a:avLst/>
                    </a:prstGeom>
                    <a:blipFill>
                      <a:blip r:embed="rId11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IL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1816F645-386B-480D-9B09-25BDD0ACECCE}"/>
                      </a:ext>
                    </a:extLst>
                  </p:cNvPr>
                  <p:cNvSpPr txBox="1"/>
                  <p:nvPr/>
                </p:nvSpPr>
                <p:spPr>
                  <a:xfrm>
                    <a:off x="3040684" y="4750413"/>
                    <a:ext cx="999440" cy="40363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{"/>
                              <m:endChr m:val="}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b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bSup>
                            </m:e>
                          </m:d>
                        </m:oMath>
                      </m:oMathPara>
                    </a14:m>
                    <a:endParaRPr lang="en-IL" dirty="0"/>
                  </a:p>
                </p:txBody>
              </p:sp>
            </mc:Choice>
            <mc:Fallback xmlns=""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1816F645-386B-480D-9B09-25BDD0ACECC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040684" y="4750413"/>
                    <a:ext cx="999440" cy="403637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L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ED87468F-783B-42B8-BAF9-BC955590D4B3}"/>
                </a:ext>
              </a:extLst>
            </p:cNvPr>
            <p:cNvGrpSpPr/>
            <p:nvPr/>
          </p:nvGrpSpPr>
          <p:grpSpPr>
            <a:xfrm>
              <a:off x="1465870" y="5151926"/>
              <a:ext cx="2000312" cy="1151543"/>
              <a:chOff x="1465870" y="5151926"/>
              <a:chExt cx="2000312" cy="1151543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BC0729C6-EDC9-43C4-82F5-74C6B6873E64}"/>
                  </a:ext>
                </a:extLst>
              </p:cNvPr>
              <p:cNvGrpSpPr/>
              <p:nvPr/>
            </p:nvGrpSpPr>
            <p:grpSpPr>
              <a:xfrm>
                <a:off x="1465870" y="5151926"/>
                <a:ext cx="2000312" cy="1151543"/>
                <a:chOff x="1465870" y="5151926"/>
                <a:chExt cx="2000312" cy="1151543"/>
              </a:xfrm>
            </p:grpSpPr>
            <p:grpSp>
              <p:nvGrpSpPr>
                <p:cNvPr id="18" name="Group 17">
                  <a:extLst>
                    <a:ext uri="{FF2B5EF4-FFF2-40B4-BE49-F238E27FC236}">
                      <a16:creationId xmlns:a16="http://schemas.microsoft.com/office/drawing/2014/main" id="{E5D518A4-84E2-4FBE-BB05-F6D53F59698F}"/>
                    </a:ext>
                  </a:extLst>
                </p:cNvPr>
                <p:cNvGrpSpPr/>
                <p:nvPr/>
              </p:nvGrpSpPr>
              <p:grpSpPr>
                <a:xfrm>
                  <a:off x="1465870" y="5151926"/>
                  <a:ext cx="2000312" cy="1151543"/>
                  <a:chOff x="1586439" y="4400908"/>
                  <a:chExt cx="1552365" cy="893668"/>
                </a:xfrm>
              </p:grpSpPr>
              <p:sp>
                <p:nvSpPr>
                  <p:cNvPr id="20" name="Oval 19">
                    <a:extLst>
                      <a:ext uri="{FF2B5EF4-FFF2-40B4-BE49-F238E27FC236}">
                        <a16:creationId xmlns:a16="http://schemas.microsoft.com/office/drawing/2014/main" id="{85A063FA-4B74-4CC8-B4BE-20C73100920B}"/>
                      </a:ext>
                    </a:extLst>
                  </p:cNvPr>
                  <p:cNvSpPr/>
                  <p:nvPr/>
                </p:nvSpPr>
                <p:spPr>
                  <a:xfrm>
                    <a:off x="1837649" y="4400908"/>
                    <a:ext cx="199943" cy="199943"/>
                  </a:xfrm>
                  <a:prstGeom prst="ellipse">
                    <a:avLst/>
                  </a:prstGeom>
                  <a:solidFill>
                    <a:srgbClr val="00B0F0"/>
                  </a:solidFill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L"/>
                  </a:p>
                </p:txBody>
              </p:sp>
              <p:cxnSp>
                <p:nvCxnSpPr>
                  <p:cNvPr id="21" name="Straight Arrow Connector 20">
                    <a:extLst>
                      <a:ext uri="{FF2B5EF4-FFF2-40B4-BE49-F238E27FC236}">
                        <a16:creationId xmlns:a16="http://schemas.microsoft.com/office/drawing/2014/main" id="{71D82586-BEEF-409A-B0AB-364263AA22A9}"/>
                      </a:ext>
                    </a:extLst>
                  </p:cNvPr>
                  <p:cNvCxnSpPr>
                    <a:cxnSpLocks/>
                    <a:stCxn id="36" idx="0"/>
                    <a:endCxn id="20" idx="3"/>
                  </p:cNvCxnSpPr>
                  <p:nvPr/>
                </p:nvCxnSpPr>
                <p:spPr>
                  <a:xfrm flipV="1">
                    <a:off x="1586439" y="4571570"/>
                    <a:ext cx="280491" cy="506355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2" name="Star: 5 Points 21">
                    <a:extLst>
                      <a:ext uri="{FF2B5EF4-FFF2-40B4-BE49-F238E27FC236}">
                        <a16:creationId xmlns:a16="http://schemas.microsoft.com/office/drawing/2014/main" id="{EA5E4CE0-DC4D-489A-9D37-9F2E7B0C6536}"/>
                      </a:ext>
                    </a:extLst>
                  </p:cNvPr>
                  <p:cNvSpPr/>
                  <p:nvPr/>
                </p:nvSpPr>
                <p:spPr>
                  <a:xfrm>
                    <a:off x="2905443" y="5061215"/>
                    <a:ext cx="233361" cy="233361"/>
                  </a:xfrm>
                  <a:prstGeom prst="star5">
                    <a:avLst/>
                  </a:pr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L"/>
                  </a:p>
                </p:txBody>
              </p:sp>
              <p:cxnSp>
                <p:nvCxnSpPr>
                  <p:cNvPr id="23" name="Straight Connector 22">
                    <a:extLst>
                      <a:ext uri="{FF2B5EF4-FFF2-40B4-BE49-F238E27FC236}">
                        <a16:creationId xmlns:a16="http://schemas.microsoft.com/office/drawing/2014/main" id="{5EBE7D43-9A5C-4825-BE3E-FA060FA1FE7D}"/>
                      </a:ext>
                    </a:extLst>
                  </p:cNvPr>
                  <p:cNvCxnSpPr>
                    <a:cxnSpLocks/>
                    <a:stCxn id="20" idx="5"/>
                    <a:endCxn id="22" idx="1"/>
                  </p:cNvCxnSpPr>
                  <p:nvPr/>
                </p:nvCxnSpPr>
                <p:spPr>
                  <a:xfrm>
                    <a:off x="2008311" y="4571570"/>
                    <a:ext cx="897132" cy="578781"/>
                  </a:xfrm>
                  <a:prstGeom prst="line">
                    <a:avLst/>
                  </a:prstGeom>
                  <a:ln>
                    <a:headEnd type="none" w="med" len="med"/>
                    <a:tailEnd type="triangl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9" name="TextBox 18">
                      <a:extLst>
                        <a:ext uri="{FF2B5EF4-FFF2-40B4-BE49-F238E27FC236}">
                          <a16:creationId xmlns:a16="http://schemas.microsoft.com/office/drawing/2014/main" id="{FEAC576D-A35D-459B-9E8F-51FE0E44512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583719" y="5550909"/>
                      <a:ext cx="455701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𝑜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oMath>
                        </m:oMathPara>
                      </a14:m>
                      <a:endParaRPr lang="en-IL" dirty="0"/>
                    </a:p>
                  </p:txBody>
                </p:sp>
              </mc:Choice>
              <mc:Fallback xmlns="">
                <p:sp>
                  <p:nvSpPr>
                    <p:cNvPr id="19" name="TextBox 18">
                      <a:extLst>
                        <a:ext uri="{FF2B5EF4-FFF2-40B4-BE49-F238E27FC236}">
                          <a16:creationId xmlns:a16="http://schemas.microsoft.com/office/drawing/2014/main" id="{FEAC576D-A35D-459B-9E8F-51FE0E445123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583719" y="5550909"/>
                      <a:ext cx="455701" cy="369332"/>
                    </a:xfrm>
                    <a:prstGeom prst="rect">
                      <a:avLst/>
                    </a:prstGeom>
                    <a:blipFill>
                      <a:blip r:embed="rId13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IL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AF073364-C9CE-43D3-BE59-A7454E8453BB}"/>
                      </a:ext>
                    </a:extLst>
                  </p:cNvPr>
                  <p:cNvSpPr txBox="1"/>
                  <p:nvPr/>
                </p:nvSpPr>
                <p:spPr>
                  <a:xfrm>
                    <a:off x="2308752" y="5352105"/>
                    <a:ext cx="979948" cy="37305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{"/>
                              <m:endChr m:val="}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d>
                        </m:oMath>
                      </m:oMathPara>
                    </a14:m>
                    <a:endParaRPr lang="en-IL" dirty="0"/>
                  </a:p>
                </p:txBody>
              </p:sp>
            </mc:Choice>
            <mc:Fallback xmlns=""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AF073364-C9CE-43D3-BE59-A7454E8453B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308752" y="5352105"/>
                    <a:ext cx="979948" cy="373051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b="-1639"/>
                    </a:stretch>
                  </a:blipFill>
                </p:spPr>
                <p:txBody>
                  <a:bodyPr/>
                  <a:lstStyle/>
                  <a:p>
                    <a:r>
                      <a:rPr lang="en-IL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0143A9CC-C4C9-47E9-97EA-E00626547FC0}"/>
              </a:ext>
            </a:extLst>
          </p:cNvPr>
          <p:cNvSpPr txBox="1"/>
          <p:nvPr/>
        </p:nvSpPr>
        <p:spPr>
          <a:xfrm>
            <a:off x="8984974" y="187724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330B0B28-468E-43C4-A8A9-3A653466CF29}"/>
                  </a:ext>
                </a:extLst>
              </p:cNvPr>
              <p:cNvSpPr txBox="1"/>
              <p:nvPr/>
            </p:nvSpPr>
            <p:spPr>
              <a:xfrm>
                <a:off x="477875" y="3155333"/>
                <a:ext cx="6097656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Example with order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𝑂𝑏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𝑂𝑏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𝑂𝑏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𝑂𝑏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𝑂𝑏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𝑂𝑏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𝑂𝑏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IL" sz="2400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330B0B28-468E-43C4-A8A9-3A653466CF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875" y="3155333"/>
                <a:ext cx="6097656" cy="830997"/>
              </a:xfrm>
              <a:prstGeom prst="rect">
                <a:avLst/>
              </a:prstGeom>
              <a:blipFill>
                <a:blip r:embed="rId15"/>
                <a:stretch>
                  <a:fillRect l="-1499" t="-5882" b="-9559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Arrow: Down 71">
            <a:extLst>
              <a:ext uri="{FF2B5EF4-FFF2-40B4-BE49-F238E27FC236}">
                <a16:creationId xmlns:a16="http://schemas.microsoft.com/office/drawing/2014/main" id="{AE543AF5-C3AC-4F72-8C1C-BF268FB492D6}"/>
              </a:ext>
            </a:extLst>
          </p:cNvPr>
          <p:cNvSpPr/>
          <p:nvPr/>
        </p:nvSpPr>
        <p:spPr>
          <a:xfrm rot="10800000">
            <a:off x="2580929" y="4005593"/>
            <a:ext cx="257638" cy="74784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F26EFC2-3C1B-4211-90BC-973F671E88F7}"/>
              </a:ext>
            </a:extLst>
          </p:cNvPr>
          <p:cNvSpPr txBox="1"/>
          <p:nvPr/>
        </p:nvSpPr>
        <p:spPr>
          <a:xfrm>
            <a:off x="537576" y="1773454"/>
            <a:ext cx="70955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/>
              <a:t>The process in Step2.a is iterative.</a:t>
            </a:r>
            <a:br>
              <a:rPr lang="en-US" sz="2400" dirty="0"/>
            </a:br>
            <a:r>
              <a:rPr lang="en-US" sz="2400" dirty="0"/>
              <a:t>Order of objects is important and must be determined.</a:t>
            </a:r>
          </a:p>
        </p:txBody>
      </p:sp>
    </p:spTree>
    <p:extLst>
      <p:ext uri="{BB962C8B-B14F-4D97-AF65-F5344CB8AC3E}">
        <p14:creationId xmlns:p14="http://schemas.microsoft.com/office/powerpoint/2010/main" val="25996613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790EB8-987A-43C7-8C50-3DE5050F16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BD0CC-423F-4B58-AFF5-83B6DD233671}" type="slidenum">
              <a:rPr lang="en-IL" smtClean="0"/>
              <a:t>21</a:t>
            </a:fld>
            <a:endParaRPr lang="en-IL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AA6E29-1BF0-4350-82DE-5A20C99204E8}"/>
              </a:ext>
            </a:extLst>
          </p:cNvPr>
          <p:cNvSpPr txBox="1"/>
          <p:nvPr/>
        </p:nvSpPr>
        <p:spPr>
          <a:xfrm>
            <a:off x="477875" y="186637"/>
            <a:ext cx="34289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Step2.a : </a:t>
            </a:r>
            <a:br>
              <a:rPr lang="en-US" dirty="0"/>
            </a:br>
            <a:r>
              <a:rPr lang="en-US" dirty="0"/>
              <a:t>Group objects that are close and are hypothesized to be of the same class</a:t>
            </a:r>
            <a:endParaRPr lang="en-IL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309F134-BF5D-419F-B54E-90884BC510CC}"/>
              </a:ext>
            </a:extLst>
          </p:cNvPr>
          <p:cNvGrpSpPr/>
          <p:nvPr/>
        </p:nvGrpSpPr>
        <p:grpSpPr>
          <a:xfrm>
            <a:off x="7659421" y="1549148"/>
            <a:ext cx="3353470" cy="4649370"/>
            <a:chOff x="1337050" y="2179243"/>
            <a:chExt cx="3353470" cy="464937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EE3064D4-F974-47DD-9E10-76B9F4EC4DC4}"/>
                </a:ext>
              </a:extLst>
            </p:cNvPr>
            <p:cNvGrpSpPr/>
            <p:nvPr/>
          </p:nvGrpSpPr>
          <p:grpSpPr>
            <a:xfrm>
              <a:off x="2767596" y="3121485"/>
              <a:ext cx="814769" cy="1332025"/>
              <a:chOff x="2596659" y="2825161"/>
              <a:chExt cx="632311" cy="1033733"/>
            </a:xfrm>
          </p:grpSpPr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334EA55E-44FF-41FD-A8F7-082C376E33B2}"/>
                  </a:ext>
                </a:extLst>
              </p:cNvPr>
              <p:cNvSpPr/>
              <p:nvPr/>
            </p:nvSpPr>
            <p:spPr>
              <a:xfrm>
                <a:off x="3029027" y="3481630"/>
                <a:ext cx="199943" cy="199943"/>
              </a:xfrm>
              <a:prstGeom prst="ellipse">
                <a:avLst/>
              </a:prstGeom>
              <a:solidFill>
                <a:srgbClr val="00B0F0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/>
              </a:p>
            </p:txBody>
          </p:sp>
          <p:cxnSp>
            <p:nvCxnSpPr>
              <p:cNvPr id="55" name="Straight Arrow Connector 54">
                <a:extLst>
                  <a:ext uri="{FF2B5EF4-FFF2-40B4-BE49-F238E27FC236}">
                    <a16:creationId xmlns:a16="http://schemas.microsoft.com/office/drawing/2014/main" id="{F72C45E1-96A7-421C-9808-7D0518E339C6}"/>
                  </a:ext>
                </a:extLst>
              </p:cNvPr>
              <p:cNvCxnSpPr>
                <a:cxnSpLocks/>
                <a:stCxn id="29" idx="7"/>
                <a:endCxn id="54" idx="2"/>
              </p:cNvCxnSpPr>
              <p:nvPr/>
            </p:nvCxnSpPr>
            <p:spPr>
              <a:xfrm flipV="1">
                <a:off x="2639028" y="3581602"/>
                <a:ext cx="389999" cy="27729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" name="Star: 5 Points 55">
                <a:extLst>
                  <a:ext uri="{FF2B5EF4-FFF2-40B4-BE49-F238E27FC236}">
                    <a16:creationId xmlns:a16="http://schemas.microsoft.com/office/drawing/2014/main" id="{E8A5BF6F-6716-4F69-8E4D-748BB90E3B5A}"/>
                  </a:ext>
                </a:extLst>
              </p:cNvPr>
              <p:cNvSpPr/>
              <p:nvPr/>
            </p:nvSpPr>
            <p:spPr>
              <a:xfrm>
                <a:off x="2596659" y="2825161"/>
                <a:ext cx="233361" cy="233361"/>
              </a:xfrm>
              <a:prstGeom prst="star5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/>
              </a:p>
            </p:txBody>
          </p: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081E50A1-F497-4B04-83C8-64B023008895}"/>
                  </a:ext>
                </a:extLst>
              </p:cNvPr>
              <p:cNvCxnSpPr>
                <a:cxnSpLocks/>
                <a:stCxn id="54" idx="1"/>
              </p:cNvCxnSpPr>
              <p:nvPr/>
            </p:nvCxnSpPr>
            <p:spPr>
              <a:xfrm flipH="1" flipV="1">
                <a:off x="2789738" y="3152323"/>
                <a:ext cx="268570" cy="358588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027F8D3B-AEDD-4D16-8764-46BBEC55394C}"/>
                </a:ext>
              </a:extLst>
            </p:cNvPr>
            <p:cNvGrpSpPr/>
            <p:nvPr/>
          </p:nvGrpSpPr>
          <p:grpSpPr>
            <a:xfrm>
              <a:off x="2694660" y="2806213"/>
              <a:ext cx="1995860" cy="1198901"/>
              <a:chOff x="2540056" y="2580490"/>
              <a:chExt cx="1548910" cy="930421"/>
            </a:xfrm>
          </p:grpSpPr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B86E54A9-3064-4944-91F0-9F2BC8016A43}"/>
                  </a:ext>
                </a:extLst>
              </p:cNvPr>
              <p:cNvSpPr/>
              <p:nvPr/>
            </p:nvSpPr>
            <p:spPr>
              <a:xfrm>
                <a:off x="3889023" y="3076883"/>
                <a:ext cx="199943" cy="199943"/>
              </a:xfrm>
              <a:prstGeom prst="ellipse">
                <a:avLst/>
              </a:prstGeom>
              <a:solidFill>
                <a:srgbClr val="00B0F0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/>
              </a:p>
            </p:txBody>
          </p:sp>
          <p:cxnSp>
            <p:nvCxnSpPr>
              <p:cNvPr id="51" name="Straight Arrow Connector 50">
                <a:extLst>
                  <a:ext uri="{FF2B5EF4-FFF2-40B4-BE49-F238E27FC236}">
                    <a16:creationId xmlns:a16="http://schemas.microsoft.com/office/drawing/2014/main" id="{BE2EF9FD-1B6E-45BD-A1D4-43782042FA5E}"/>
                  </a:ext>
                </a:extLst>
              </p:cNvPr>
              <p:cNvCxnSpPr>
                <a:cxnSpLocks/>
                <a:stCxn id="54" idx="7"/>
                <a:endCxn id="50" idx="2"/>
              </p:cNvCxnSpPr>
              <p:nvPr/>
            </p:nvCxnSpPr>
            <p:spPr>
              <a:xfrm flipV="1">
                <a:off x="3199689" y="3176855"/>
                <a:ext cx="689334" cy="33405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Isosceles Triangle 51">
                <a:extLst>
                  <a:ext uri="{FF2B5EF4-FFF2-40B4-BE49-F238E27FC236}">
                    <a16:creationId xmlns:a16="http://schemas.microsoft.com/office/drawing/2014/main" id="{CF5A3B46-0C1A-40A3-B206-59476145A865}"/>
                  </a:ext>
                </a:extLst>
              </p:cNvPr>
              <p:cNvSpPr/>
              <p:nvPr/>
            </p:nvSpPr>
            <p:spPr>
              <a:xfrm>
                <a:off x="2540056" y="2580490"/>
                <a:ext cx="197943" cy="170641"/>
              </a:xfrm>
              <a:prstGeom prst="triangl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/>
              </a:p>
            </p:txBody>
          </p: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3A9DF775-84F1-4046-B095-256B4C2C7A47}"/>
                  </a:ext>
                </a:extLst>
              </p:cNvPr>
              <p:cNvCxnSpPr>
                <a:cxnSpLocks/>
                <a:stCxn id="50" idx="1"/>
                <a:endCxn id="52" idx="4"/>
              </p:cNvCxnSpPr>
              <p:nvPr/>
            </p:nvCxnSpPr>
            <p:spPr>
              <a:xfrm flipH="1" flipV="1">
                <a:off x="2737999" y="2751131"/>
                <a:ext cx="1180305" cy="35503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5A8302AA-3CC0-4ABA-9055-0A3C6E04A5A4}"/>
                </a:ext>
              </a:extLst>
            </p:cNvPr>
            <p:cNvGrpSpPr/>
            <p:nvPr/>
          </p:nvGrpSpPr>
          <p:grpSpPr>
            <a:xfrm>
              <a:off x="2810835" y="2333857"/>
              <a:ext cx="1750866" cy="1111987"/>
              <a:chOff x="2630215" y="2213913"/>
              <a:chExt cx="1358780" cy="862970"/>
            </a:xfrm>
          </p:grpSpPr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CF9DA3B8-E9F1-4D8A-A53B-25201BEB43C6}"/>
                  </a:ext>
                </a:extLst>
              </p:cNvPr>
              <p:cNvSpPr/>
              <p:nvPr/>
            </p:nvSpPr>
            <p:spPr>
              <a:xfrm>
                <a:off x="3471579" y="2433654"/>
                <a:ext cx="199943" cy="199943"/>
              </a:xfrm>
              <a:prstGeom prst="ellipse">
                <a:avLst/>
              </a:prstGeom>
              <a:solidFill>
                <a:srgbClr val="00B0F0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/>
              </a:p>
            </p:txBody>
          </p:sp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DCA639CE-A936-4DBF-9347-B2BB54B2C4C8}"/>
                  </a:ext>
                </a:extLst>
              </p:cNvPr>
              <p:cNvCxnSpPr>
                <a:cxnSpLocks/>
                <a:stCxn id="50" idx="0"/>
                <a:endCxn id="46" idx="5"/>
              </p:cNvCxnSpPr>
              <p:nvPr/>
            </p:nvCxnSpPr>
            <p:spPr>
              <a:xfrm flipH="1" flipV="1">
                <a:off x="3642241" y="2604316"/>
                <a:ext cx="346754" cy="47256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Isosceles Triangle 47">
                <a:extLst>
                  <a:ext uri="{FF2B5EF4-FFF2-40B4-BE49-F238E27FC236}">
                    <a16:creationId xmlns:a16="http://schemas.microsoft.com/office/drawing/2014/main" id="{76F60EA7-15FB-4908-9080-3C88C3567CF6}"/>
                  </a:ext>
                </a:extLst>
              </p:cNvPr>
              <p:cNvSpPr/>
              <p:nvPr/>
            </p:nvSpPr>
            <p:spPr>
              <a:xfrm>
                <a:off x="2630215" y="2213913"/>
                <a:ext cx="197943" cy="170641"/>
              </a:xfrm>
              <a:prstGeom prst="triangl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/>
              </a:p>
            </p:txBody>
          </p: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E9CF8244-DA4A-4400-8849-10701B89A104}"/>
                  </a:ext>
                </a:extLst>
              </p:cNvPr>
              <p:cNvCxnSpPr>
                <a:cxnSpLocks/>
                <a:stCxn id="46" idx="2"/>
              </p:cNvCxnSpPr>
              <p:nvPr/>
            </p:nvCxnSpPr>
            <p:spPr>
              <a:xfrm flipH="1" flipV="1">
                <a:off x="2878977" y="2368034"/>
                <a:ext cx="592602" cy="165592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5320414F-943A-412F-8EEB-724963352F34}"/>
                </a:ext>
              </a:extLst>
            </p:cNvPr>
            <p:cNvGrpSpPr/>
            <p:nvPr/>
          </p:nvGrpSpPr>
          <p:grpSpPr>
            <a:xfrm>
              <a:off x="1694226" y="2179243"/>
              <a:ext cx="2725221" cy="4649370"/>
              <a:chOff x="1694226" y="2179243"/>
              <a:chExt cx="2725221" cy="464937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A81260BA-5040-4801-A351-76E56E77AD0F}"/>
                      </a:ext>
                    </a:extLst>
                  </p:cNvPr>
                  <p:cNvSpPr txBox="1"/>
                  <p:nvPr/>
                </p:nvSpPr>
                <p:spPr>
                  <a:xfrm>
                    <a:off x="3314251" y="6454728"/>
                    <a:ext cx="724557" cy="37388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𝑂𝑏</m:t>
                          </m:r>
                          <m:sSubSup>
                            <m:sSubSupPr>
                              <m:ctrlP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</m:oMath>
                      </m:oMathPara>
                    </a14:m>
                    <a:endParaRPr lang="en-IL" dirty="0">
                      <a:solidFill>
                        <a:srgbClr val="7030A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A81260BA-5040-4801-A351-76E56E77AD0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314251" y="6454728"/>
                    <a:ext cx="724557" cy="373885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b="-12903"/>
                    </a:stretch>
                  </a:blipFill>
                </p:spPr>
                <p:txBody>
                  <a:bodyPr/>
                  <a:lstStyle/>
                  <a:p>
                    <a:r>
                      <a:rPr lang="en-I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1E7355A6-4045-436C-868D-267D31D62439}"/>
                      </a:ext>
                    </a:extLst>
                  </p:cNvPr>
                  <p:cNvSpPr txBox="1"/>
                  <p:nvPr/>
                </p:nvSpPr>
                <p:spPr>
                  <a:xfrm>
                    <a:off x="3396403" y="6149793"/>
                    <a:ext cx="724557" cy="37446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𝑂𝑏</m:t>
                          </m:r>
                          <m:sSubSup>
                            <m:sSubSupPr>
                              <m:ctrlP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</m:oMath>
                      </m:oMathPara>
                    </a14:m>
                    <a:endParaRPr lang="en-IL" dirty="0">
                      <a:solidFill>
                        <a:srgbClr val="7030A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1E7355A6-4045-436C-868D-267D31D6243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396403" y="6149793"/>
                    <a:ext cx="724557" cy="374461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b="-12903"/>
                    </a:stretch>
                  </a:blipFill>
                </p:spPr>
                <p:txBody>
                  <a:bodyPr/>
                  <a:lstStyle/>
                  <a:p>
                    <a:r>
                      <a:rPr lang="en-I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9764DABE-2C6C-488E-80E9-0FD26D57C757}"/>
                      </a:ext>
                    </a:extLst>
                  </p:cNvPr>
                  <p:cNvSpPr txBox="1"/>
                  <p:nvPr/>
                </p:nvSpPr>
                <p:spPr>
                  <a:xfrm>
                    <a:off x="3694890" y="5880883"/>
                    <a:ext cx="724557" cy="37587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𝑂𝑏</m:t>
                          </m:r>
                          <m:sSubSup>
                            <m:sSubSupPr>
                              <m:ctrlP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</m:oMath>
                      </m:oMathPara>
                    </a14:m>
                    <a:endParaRPr lang="en-IL" dirty="0">
                      <a:solidFill>
                        <a:srgbClr val="7030A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9764DABE-2C6C-488E-80E9-0FD26D57C75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694890" y="5880883"/>
                    <a:ext cx="724557" cy="37587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b="-12903"/>
                    </a:stretch>
                  </a:blipFill>
                </p:spPr>
                <p:txBody>
                  <a:bodyPr/>
                  <a:lstStyle/>
                  <a:p>
                    <a:r>
                      <a:rPr lang="en-I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2" name="TextBox 41">
                    <a:extLst>
                      <a:ext uri="{FF2B5EF4-FFF2-40B4-BE49-F238E27FC236}">
                        <a16:creationId xmlns:a16="http://schemas.microsoft.com/office/drawing/2014/main" id="{F64E8658-DB98-41F2-A0EB-C6BAB5EF750C}"/>
                      </a:ext>
                    </a:extLst>
                  </p:cNvPr>
                  <p:cNvSpPr txBox="1"/>
                  <p:nvPr/>
                </p:nvSpPr>
                <p:spPr>
                  <a:xfrm>
                    <a:off x="1694226" y="3280883"/>
                    <a:ext cx="724557" cy="37753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𝑂𝑏</m:t>
                          </m:r>
                          <m:sSubSup>
                            <m:sSubSup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  <m:sup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p>
                          </m:sSubSup>
                        </m:oMath>
                      </m:oMathPara>
                    </a14:m>
                    <a:endParaRPr lang="en-IL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2" name="TextBox 41">
                    <a:extLst>
                      <a:ext uri="{FF2B5EF4-FFF2-40B4-BE49-F238E27FC236}">
                        <a16:creationId xmlns:a16="http://schemas.microsoft.com/office/drawing/2014/main" id="{F64E8658-DB98-41F2-A0EB-C6BAB5EF750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694226" y="3280883"/>
                    <a:ext cx="724557" cy="377539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b="-12903"/>
                    </a:stretch>
                  </a:blipFill>
                </p:spPr>
                <p:txBody>
                  <a:bodyPr/>
                  <a:lstStyle/>
                  <a:p>
                    <a:r>
                      <a:rPr lang="en-I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3" name="TextBox 42">
                    <a:extLst>
                      <a:ext uri="{FF2B5EF4-FFF2-40B4-BE49-F238E27FC236}">
                        <a16:creationId xmlns:a16="http://schemas.microsoft.com/office/drawing/2014/main" id="{AE7BEBD8-4A09-41C1-9FB6-11BEAA0D804F}"/>
                      </a:ext>
                    </a:extLst>
                  </p:cNvPr>
                  <p:cNvSpPr txBox="1"/>
                  <p:nvPr/>
                </p:nvSpPr>
                <p:spPr>
                  <a:xfrm>
                    <a:off x="2133805" y="2957597"/>
                    <a:ext cx="705962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𝑂𝑏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oMath>
                      </m:oMathPara>
                    </a14:m>
                    <a:endParaRPr lang="en-IL" dirty="0"/>
                  </a:p>
                </p:txBody>
              </p:sp>
            </mc:Choice>
            <mc:Fallback xmlns="">
              <p:sp>
                <p:nvSpPr>
                  <p:cNvPr id="43" name="TextBox 42">
                    <a:extLst>
                      <a:ext uri="{FF2B5EF4-FFF2-40B4-BE49-F238E27FC236}">
                        <a16:creationId xmlns:a16="http://schemas.microsoft.com/office/drawing/2014/main" id="{AE7BEBD8-4A09-41C1-9FB6-11BEAA0D804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33805" y="2957597"/>
                    <a:ext cx="705962" cy="36933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b="-13333"/>
                    </a:stretch>
                  </a:blipFill>
                </p:spPr>
                <p:txBody>
                  <a:bodyPr/>
                  <a:lstStyle/>
                  <a:p>
                    <a:r>
                      <a:rPr lang="en-I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4" name="TextBox 43">
                    <a:extLst>
                      <a:ext uri="{FF2B5EF4-FFF2-40B4-BE49-F238E27FC236}">
                        <a16:creationId xmlns:a16="http://schemas.microsoft.com/office/drawing/2014/main" id="{F519D98B-BCA2-45C1-93EC-B37E409A9D20}"/>
                      </a:ext>
                    </a:extLst>
                  </p:cNvPr>
                  <p:cNvSpPr txBox="1"/>
                  <p:nvPr/>
                </p:nvSpPr>
                <p:spPr>
                  <a:xfrm>
                    <a:off x="2105884" y="2545453"/>
                    <a:ext cx="705962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𝑂𝑏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oMath>
                      </m:oMathPara>
                    </a14:m>
                    <a:endParaRPr lang="en-IL" dirty="0"/>
                  </a:p>
                </p:txBody>
              </p:sp>
            </mc:Choice>
            <mc:Fallback xmlns="">
              <p:sp>
                <p:nvSpPr>
                  <p:cNvPr id="44" name="TextBox 43">
                    <a:extLst>
                      <a:ext uri="{FF2B5EF4-FFF2-40B4-BE49-F238E27FC236}">
                        <a16:creationId xmlns:a16="http://schemas.microsoft.com/office/drawing/2014/main" id="{F519D98B-BCA2-45C1-93EC-B37E409A9D2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05884" y="2545453"/>
                    <a:ext cx="705962" cy="36933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b="-13115"/>
                    </a:stretch>
                  </a:blipFill>
                </p:spPr>
                <p:txBody>
                  <a:bodyPr/>
                  <a:lstStyle/>
                  <a:p>
                    <a:r>
                      <a:rPr lang="en-I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BD1B64C4-FD64-408F-B647-883A5E81C1B3}"/>
                      </a:ext>
                    </a:extLst>
                  </p:cNvPr>
                  <p:cNvSpPr txBox="1"/>
                  <p:nvPr/>
                </p:nvSpPr>
                <p:spPr>
                  <a:xfrm>
                    <a:off x="2215185" y="2179243"/>
                    <a:ext cx="705962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𝑂𝑏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b>
                          </m:sSub>
                        </m:oMath>
                      </m:oMathPara>
                    </a14:m>
                    <a:endParaRPr lang="en-IL" dirty="0"/>
                  </a:p>
                </p:txBody>
              </p:sp>
            </mc:Choice>
            <mc:Fallback xmlns=""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BD1B64C4-FD64-408F-B647-883A5E81C1B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15185" y="2179243"/>
                    <a:ext cx="705962" cy="36933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b="-13115"/>
                    </a:stretch>
                  </a:blipFill>
                </p:spPr>
                <p:txBody>
                  <a:bodyPr/>
                  <a:lstStyle/>
                  <a:p>
                    <a:r>
                      <a:rPr lang="en-IL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13F99FA3-6C6C-401B-95B9-7C0976FA5176}"/>
                </a:ext>
              </a:extLst>
            </p:cNvPr>
            <p:cNvGrpSpPr/>
            <p:nvPr/>
          </p:nvGrpSpPr>
          <p:grpSpPr>
            <a:xfrm>
              <a:off x="1337050" y="6024302"/>
              <a:ext cx="2138028" cy="646729"/>
              <a:chOff x="1337050" y="6024302"/>
              <a:chExt cx="2138028" cy="646729"/>
            </a:xfrm>
          </p:grpSpPr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99906068-FC7A-4968-A20F-6E573767B11D}"/>
                  </a:ext>
                </a:extLst>
              </p:cNvPr>
              <p:cNvGrpSpPr/>
              <p:nvPr/>
            </p:nvGrpSpPr>
            <p:grpSpPr>
              <a:xfrm>
                <a:off x="1337050" y="6024302"/>
                <a:ext cx="2138028" cy="546276"/>
                <a:chOff x="1486467" y="5077925"/>
                <a:chExt cx="1659241" cy="423944"/>
              </a:xfrm>
            </p:grpSpPr>
            <p:sp>
              <p:nvSpPr>
                <p:cNvPr id="36" name="Oval 35">
                  <a:extLst>
                    <a:ext uri="{FF2B5EF4-FFF2-40B4-BE49-F238E27FC236}">
                      <a16:creationId xmlns:a16="http://schemas.microsoft.com/office/drawing/2014/main" id="{0A6C453F-F15E-4944-8C26-19C056B4EEE0}"/>
                    </a:ext>
                  </a:extLst>
                </p:cNvPr>
                <p:cNvSpPr/>
                <p:nvPr/>
              </p:nvSpPr>
              <p:spPr>
                <a:xfrm>
                  <a:off x="1486467" y="5077925"/>
                  <a:ext cx="199943" cy="199943"/>
                </a:xfrm>
                <a:prstGeom prst="ellipse">
                  <a:avLst/>
                </a:prstGeom>
                <a:solidFill>
                  <a:srgbClr val="00B0F0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L"/>
                </a:p>
              </p:txBody>
            </p:sp>
            <p:cxnSp>
              <p:nvCxnSpPr>
                <p:cNvPr id="37" name="Straight Connector 36">
                  <a:extLst>
                    <a:ext uri="{FF2B5EF4-FFF2-40B4-BE49-F238E27FC236}">
                      <a16:creationId xmlns:a16="http://schemas.microsoft.com/office/drawing/2014/main" id="{A91C8C3A-5635-47F0-8C71-913E74FB25E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675068" y="5211635"/>
                  <a:ext cx="1153090" cy="146135"/>
                </a:xfrm>
                <a:prstGeom prst="line">
                  <a:avLst/>
                </a:prstGeom>
                <a:ln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8" name="Star: 5 Points 37">
                  <a:extLst>
                    <a:ext uri="{FF2B5EF4-FFF2-40B4-BE49-F238E27FC236}">
                      <a16:creationId xmlns:a16="http://schemas.microsoft.com/office/drawing/2014/main" id="{3B9E3D70-2B20-4CD8-B28D-262817BD06A5}"/>
                    </a:ext>
                  </a:extLst>
                </p:cNvPr>
                <p:cNvSpPr/>
                <p:nvPr/>
              </p:nvSpPr>
              <p:spPr>
                <a:xfrm>
                  <a:off x="2912347" y="5268508"/>
                  <a:ext cx="233361" cy="233361"/>
                </a:xfrm>
                <a:prstGeom prst="star5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L"/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18055026-EF2F-4762-A53E-643575604ECE}"/>
                      </a:ext>
                    </a:extLst>
                  </p:cNvPr>
                  <p:cNvSpPr txBox="1"/>
                  <p:nvPr/>
                </p:nvSpPr>
                <p:spPr>
                  <a:xfrm>
                    <a:off x="1722960" y="6298750"/>
                    <a:ext cx="970844" cy="37228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{"/>
                              <m:endChr m:val="}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b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bSup>
                            </m:e>
                          </m:d>
                        </m:oMath>
                      </m:oMathPara>
                    </a14:m>
                    <a:endParaRPr lang="en-IL" dirty="0"/>
                  </a:p>
                </p:txBody>
              </p:sp>
            </mc:Choice>
            <mc:Fallback xmlns=""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18055026-EF2F-4762-A53E-643575604EC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22960" y="6298750"/>
                    <a:ext cx="970844" cy="372281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b="-1639"/>
                    </a:stretch>
                  </a:blipFill>
                </p:spPr>
                <p:txBody>
                  <a:bodyPr/>
                  <a:lstStyle/>
                  <a:p>
                    <a:r>
                      <a:rPr lang="en-IL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CB0F8A43-2111-468E-9DBA-C5E54A6F7ED4}"/>
                </a:ext>
              </a:extLst>
            </p:cNvPr>
            <p:cNvGrpSpPr/>
            <p:nvPr/>
          </p:nvGrpSpPr>
          <p:grpSpPr>
            <a:xfrm>
              <a:off x="2009475" y="3326929"/>
              <a:ext cx="2030649" cy="2847722"/>
              <a:chOff x="2009475" y="3326929"/>
              <a:chExt cx="2030649" cy="2847722"/>
            </a:xfrm>
          </p:grpSpPr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2230CB05-E9B8-419A-91F6-9C63A0750DAC}"/>
                  </a:ext>
                </a:extLst>
              </p:cNvPr>
              <p:cNvGrpSpPr/>
              <p:nvPr/>
            </p:nvGrpSpPr>
            <p:grpSpPr>
              <a:xfrm>
                <a:off x="2009475" y="3326929"/>
                <a:ext cx="1730216" cy="2847722"/>
                <a:chOff x="2009475" y="3326929"/>
                <a:chExt cx="1730216" cy="2847722"/>
              </a:xfrm>
            </p:grpSpPr>
            <p:grpSp>
              <p:nvGrpSpPr>
                <p:cNvPr id="26" name="Group 25">
                  <a:extLst>
                    <a:ext uri="{FF2B5EF4-FFF2-40B4-BE49-F238E27FC236}">
                      <a16:creationId xmlns:a16="http://schemas.microsoft.com/office/drawing/2014/main" id="{0253D450-93BC-4193-8072-B6ABC6DFEBD0}"/>
                    </a:ext>
                  </a:extLst>
                </p:cNvPr>
                <p:cNvGrpSpPr/>
                <p:nvPr/>
              </p:nvGrpSpPr>
              <p:grpSpPr>
                <a:xfrm>
                  <a:off x="2009475" y="3326929"/>
                  <a:ext cx="1730216" cy="2847722"/>
                  <a:chOff x="2008310" y="2984598"/>
                  <a:chExt cx="1342754" cy="2210007"/>
                </a:xfrm>
              </p:grpSpPr>
              <p:cxnSp>
                <p:nvCxnSpPr>
                  <p:cNvPr id="28" name="Straight Arrow Connector 27">
                    <a:extLst>
                      <a:ext uri="{FF2B5EF4-FFF2-40B4-BE49-F238E27FC236}">
                        <a16:creationId xmlns:a16="http://schemas.microsoft.com/office/drawing/2014/main" id="{4DC4D5F5-1E3C-4ED8-A118-6731D78401C0}"/>
                      </a:ext>
                    </a:extLst>
                  </p:cNvPr>
                  <p:cNvCxnSpPr>
                    <a:cxnSpLocks/>
                    <a:stCxn id="20" idx="7"/>
                    <a:endCxn id="29" idx="3"/>
                  </p:cNvCxnSpPr>
                  <p:nvPr/>
                </p:nvCxnSpPr>
                <p:spPr>
                  <a:xfrm flipV="1">
                    <a:off x="2008311" y="4000275"/>
                    <a:ext cx="489336" cy="429914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9" name="Oval 28">
                    <a:extLst>
                      <a:ext uri="{FF2B5EF4-FFF2-40B4-BE49-F238E27FC236}">
                        <a16:creationId xmlns:a16="http://schemas.microsoft.com/office/drawing/2014/main" id="{B994796B-D038-4305-BE7E-5F1B3A0CDAA6}"/>
                      </a:ext>
                    </a:extLst>
                  </p:cNvPr>
                  <p:cNvSpPr/>
                  <p:nvPr/>
                </p:nvSpPr>
                <p:spPr>
                  <a:xfrm>
                    <a:off x="2468366" y="3829613"/>
                    <a:ext cx="199943" cy="199943"/>
                  </a:xfrm>
                  <a:prstGeom prst="ellipse">
                    <a:avLst/>
                  </a:prstGeom>
                  <a:solidFill>
                    <a:srgbClr val="00B0F0"/>
                  </a:solidFill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L"/>
                  </a:p>
                </p:txBody>
              </p:sp>
              <p:sp>
                <p:nvSpPr>
                  <p:cNvPr id="30" name="Star: 5 Points 29">
                    <a:extLst>
                      <a:ext uri="{FF2B5EF4-FFF2-40B4-BE49-F238E27FC236}">
                        <a16:creationId xmlns:a16="http://schemas.microsoft.com/office/drawing/2014/main" id="{4B9C2201-DE3C-4061-A826-42C37372111C}"/>
                      </a:ext>
                    </a:extLst>
                  </p:cNvPr>
                  <p:cNvSpPr/>
                  <p:nvPr/>
                </p:nvSpPr>
                <p:spPr>
                  <a:xfrm>
                    <a:off x="3117703" y="4961244"/>
                    <a:ext cx="233361" cy="233361"/>
                  </a:xfrm>
                  <a:prstGeom prst="star5">
                    <a:avLst/>
                  </a:pr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L"/>
                  </a:p>
                </p:txBody>
              </p:sp>
              <p:cxnSp>
                <p:nvCxnSpPr>
                  <p:cNvPr id="31" name="Straight Connector 30">
                    <a:extLst>
                      <a:ext uri="{FF2B5EF4-FFF2-40B4-BE49-F238E27FC236}">
                        <a16:creationId xmlns:a16="http://schemas.microsoft.com/office/drawing/2014/main" id="{66D05573-286C-4C92-B377-2066646B52E2}"/>
                      </a:ext>
                    </a:extLst>
                  </p:cNvPr>
                  <p:cNvCxnSpPr>
                    <a:cxnSpLocks/>
                    <a:stCxn id="29" idx="5"/>
                  </p:cNvCxnSpPr>
                  <p:nvPr/>
                </p:nvCxnSpPr>
                <p:spPr>
                  <a:xfrm>
                    <a:off x="2639028" y="4000275"/>
                    <a:ext cx="479898" cy="936919"/>
                  </a:xfrm>
                  <a:prstGeom prst="line">
                    <a:avLst/>
                  </a:prstGeom>
                  <a:ln>
                    <a:headEnd type="none" w="med" len="med"/>
                    <a:tailEnd type="triangl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2" name="Star: 5 Points 31">
                    <a:extLst>
                      <a:ext uri="{FF2B5EF4-FFF2-40B4-BE49-F238E27FC236}">
                        <a16:creationId xmlns:a16="http://schemas.microsoft.com/office/drawing/2014/main" id="{63F56C8F-2B28-4BCE-973B-5F683AF33971}"/>
                      </a:ext>
                    </a:extLst>
                  </p:cNvPr>
                  <p:cNvSpPr/>
                  <p:nvPr/>
                </p:nvSpPr>
                <p:spPr>
                  <a:xfrm>
                    <a:off x="2277163" y="2984598"/>
                    <a:ext cx="233361" cy="233361"/>
                  </a:xfrm>
                  <a:prstGeom prst="star5">
                    <a:avLst/>
                  </a:pr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L"/>
                  </a:p>
                </p:txBody>
              </p:sp>
              <p:cxnSp>
                <p:nvCxnSpPr>
                  <p:cNvPr id="33" name="Straight Connector 32">
                    <a:extLst>
                      <a:ext uri="{FF2B5EF4-FFF2-40B4-BE49-F238E27FC236}">
                        <a16:creationId xmlns:a16="http://schemas.microsoft.com/office/drawing/2014/main" id="{0F991B39-637C-4227-B2C2-EC0288866316}"/>
                      </a:ext>
                    </a:extLst>
                  </p:cNvPr>
                  <p:cNvCxnSpPr>
                    <a:cxnSpLocks/>
                    <a:stCxn id="29" idx="0"/>
                  </p:cNvCxnSpPr>
                  <p:nvPr/>
                </p:nvCxnSpPr>
                <p:spPr>
                  <a:xfrm flipH="1" flipV="1">
                    <a:off x="2441889" y="3343884"/>
                    <a:ext cx="126449" cy="485729"/>
                  </a:xfrm>
                  <a:prstGeom prst="line">
                    <a:avLst/>
                  </a:prstGeom>
                  <a:ln>
                    <a:headEnd type="none" w="med" len="med"/>
                    <a:tailEnd type="triangl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7" name="TextBox 26">
                      <a:extLst>
                        <a:ext uri="{FF2B5EF4-FFF2-40B4-BE49-F238E27FC236}">
                          <a16:creationId xmlns:a16="http://schemas.microsoft.com/office/drawing/2014/main" id="{E3246339-83AD-46DB-BD7B-2450A6AB7B6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274190" y="4851002"/>
                      <a:ext cx="441467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𝑜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oMath>
                        </m:oMathPara>
                      </a14:m>
                      <a:endParaRPr lang="en-IL" dirty="0"/>
                    </a:p>
                  </p:txBody>
                </p:sp>
              </mc:Choice>
              <mc:Fallback xmlns="">
                <p:sp>
                  <p:nvSpPr>
                    <p:cNvPr id="27" name="TextBox 26">
                      <a:extLst>
                        <a:ext uri="{FF2B5EF4-FFF2-40B4-BE49-F238E27FC236}">
                          <a16:creationId xmlns:a16="http://schemas.microsoft.com/office/drawing/2014/main" id="{E3246339-83AD-46DB-BD7B-2450A6AB7B6B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274190" y="4851002"/>
                      <a:ext cx="441467" cy="369332"/>
                    </a:xfrm>
                    <a:prstGeom prst="rect">
                      <a:avLst/>
                    </a:prstGeom>
                    <a:blipFill>
                      <a:blip r:embed="rId10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IL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1816F645-386B-480D-9B09-25BDD0ACECCE}"/>
                      </a:ext>
                    </a:extLst>
                  </p:cNvPr>
                  <p:cNvSpPr txBox="1"/>
                  <p:nvPr/>
                </p:nvSpPr>
                <p:spPr>
                  <a:xfrm>
                    <a:off x="3040684" y="4750413"/>
                    <a:ext cx="999440" cy="40363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{"/>
                              <m:endChr m:val="}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b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bSup>
                            </m:e>
                          </m:d>
                        </m:oMath>
                      </m:oMathPara>
                    </a14:m>
                    <a:endParaRPr lang="en-IL" dirty="0"/>
                  </a:p>
                </p:txBody>
              </p:sp>
            </mc:Choice>
            <mc:Fallback xmlns=""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1816F645-386B-480D-9B09-25BDD0ACECC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040684" y="4750413"/>
                    <a:ext cx="999440" cy="403637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L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ED87468F-783B-42B8-BAF9-BC955590D4B3}"/>
                </a:ext>
              </a:extLst>
            </p:cNvPr>
            <p:cNvGrpSpPr/>
            <p:nvPr/>
          </p:nvGrpSpPr>
          <p:grpSpPr>
            <a:xfrm>
              <a:off x="1465870" y="5151926"/>
              <a:ext cx="2000312" cy="1151543"/>
              <a:chOff x="1465870" y="5151926"/>
              <a:chExt cx="2000312" cy="1151543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BC0729C6-EDC9-43C4-82F5-74C6B6873E64}"/>
                  </a:ext>
                </a:extLst>
              </p:cNvPr>
              <p:cNvGrpSpPr/>
              <p:nvPr/>
            </p:nvGrpSpPr>
            <p:grpSpPr>
              <a:xfrm>
                <a:off x="1465870" y="5151926"/>
                <a:ext cx="2000312" cy="1151543"/>
                <a:chOff x="1465870" y="5151926"/>
                <a:chExt cx="2000312" cy="1151543"/>
              </a:xfrm>
            </p:grpSpPr>
            <p:grpSp>
              <p:nvGrpSpPr>
                <p:cNvPr id="18" name="Group 17">
                  <a:extLst>
                    <a:ext uri="{FF2B5EF4-FFF2-40B4-BE49-F238E27FC236}">
                      <a16:creationId xmlns:a16="http://schemas.microsoft.com/office/drawing/2014/main" id="{E5D518A4-84E2-4FBE-BB05-F6D53F59698F}"/>
                    </a:ext>
                  </a:extLst>
                </p:cNvPr>
                <p:cNvGrpSpPr/>
                <p:nvPr/>
              </p:nvGrpSpPr>
              <p:grpSpPr>
                <a:xfrm>
                  <a:off x="1465870" y="5151926"/>
                  <a:ext cx="2000312" cy="1151543"/>
                  <a:chOff x="1586439" y="4400908"/>
                  <a:chExt cx="1552365" cy="893668"/>
                </a:xfrm>
              </p:grpSpPr>
              <p:sp>
                <p:nvSpPr>
                  <p:cNvPr id="20" name="Oval 19">
                    <a:extLst>
                      <a:ext uri="{FF2B5EF4-FFF2-40B4-BE49-F238E27FC236}">
                        <a16:creationId xmlns:a16="http://schemas.microsoft.com/office/drawing/2014/main" id="{85A063FA-4B74-4CC8-B4BE-20C73100920B}"/>
                      </a:ext>
                    </a:extLst>
                  </p:cNvPr>
                  <p:cNvSpPr/>
                  <p:nvPr/>
                </p:nvSpPr>
                <p:spPr>
                  <a:xfrm>
                    <a:off x="1837649" y="4400908"/>
                    <a:ext cx="199943" cy="199943"/>
                  </a:xfrm>
                  <a:prstGeom prst="ellipse">
                    <a:avLst/>
                  </a:prstGeom>
                  <a:solidFill>
                    <a:srgbClr val="00B0F0"/>
                  </a:solidFill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L"/>
                  </a:p>
                </p:txBody>
              </p:sp>
              <p:cxnSp>
                <p:nvCxnSpPr>
                  <p:cNvPr id="21" name="Straight Arrow Connector 20">
                    <a:extLst>
                      <a:ext uri="{FF2B5EF4-FFF2-40B4-BE49-F238E27FC236}">
                        <a16:creationId xmlns:a16="http://schemas.microsoft.com/office/drawing/2014/main" id="{71D82586-BEEF-409A-B0AB-364263AA22A9}"/>
                      </a:ext>
                    </a:extLst>
                  </p:cNvPr>
                  <p:cNvCxnSpPr>
                    <a:cxnSpLocks/>
                    <a:stCxn id="36" idx="0"/>
                    <a:endCxn id="20" idx="3"/>
                  </p:cNvCxnSpPr>
                  <p:nvPr/>
                </p:nvCxnSpPr>
                <p:spPr>
                  <a:xfrm flipV="1">
                    <a:off x="1586439" y="4571570"/>
                    <a:ext cx="280491" cy="506355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2" name="Star: 5 Points 21">
                    <a:extLst>
                      <a:ext uri="{FF2B5EF4-FFF2-40B4-BE49-F238E27FC236}">
                        <a16:creationId xmlns:a16="http://schemas.microsoft.com/office/drawing/2014/main" id="{EA5E4CE0-DC4D-489A-9D37-9F2E7B0C6536}"/>
                      </a:ext>
                    </a:extLst>
                  </p:cNvPr>
                  <p:cNvSpPr/>
                  <p:nvPr/>
                </p:nvSpPr>
                <p:spPr>
                  <a:xfrm>
                    <a:off x="2905443" y="5061215"/>
                    <a:ext cx="233361" cy="233361"/>
                  </a:xfrm>
                  <a:prstGeom prst="star5">
                    <a:avLst/>
                  </a:pr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L"/>
                  </a:p>
                </p:txBody>
              </p:sp>
              <p:cxnSp>
                <p:nvCxnSpPr>
                  <p:cNvPr id="23" name="Straight Connector 22">
                    <a:extLst>
                      <a:ext uri="{FF2B5EF4-FFF2-40B4-BE49-F238E27FC236}">
                        <a16:creationId xmlns:a16="http://schemas.microsoft.com/office/drawing/2014/main" id="{5EBE7D43-9A5C-4825-BE3E-FA060FA1FE7D}"/>
                      </a:ext>
                    </a:extLst>
                  </p:cNvPr>
                  <p:cNvCxnSpPr>
                    <a:cxnSpLocks/>
                    <a:stCxn id="20" idx="5"/>
                    <a:endCxn id="22" idx="1"/>
                  </p:cNvCxnSpPr>
                  <p:nvPr/>
                </p:nvCxnSpPr>
                <p:spPr>
                  <a:xfrm>
                    <a:off x="2008311" y="4571570"/>
                    <a:ext cx="897132" cy="578781"/>
                  </a:xfrm>
                  <a:prstGeom prst="line">
                    <a:avLst/>
                  </a:prstGeom>
                  <a:ln>
                    <a:headEnd type="none" w="med" len="med"/>
                    <a:tailEnd type="triangl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9" name="TextBox 18">
                      <a:extLst>
                        <a:ext uri="{FF2B5EF4-FFF2-40B4-BE49-F238E27FC236}">
                          <a16:creationId xmlns:a16="http://schemas.microsoft.com/office/drawing/2014/main" id="{FEAC576D-A35D-459B-9E8F-51FE0E44512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583719" y="5550909"/>
                      <a:ext cx="455701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𝑜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oMath>
                        </m:oMathPara>
                      </a14:m>
                      <a:endParaRPr lang="en-IL" dirty="0"/>
                    </a:p>
                  </p:txBody>
                </p:sp>
              </mc:Choice>
              <mc:Fallback xmlns="">
                <p:sp>
                  <p:nvSpPr>
                    <p:cNvPr id="19" name="TextBox 18">
                      <a:extLst>
                        <a:ext uri="{FF2B5EF4-FFF2-40B4-BE49-F238E27FC236}">
                          <a16:creationId xmlns:a16="http://schemas.microsoft.com/office/drawing/2014/main" id="{FEAC576D-A35D-459B-9E8F-51FE0E445123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583719" y="5550909"/>
                      <a:ext cx="455701" cy="369332"/>
                    </a:xfrm>
                    <a:prstGeom prst="rect">
                      <a:avLst/>
                    </a:prstGeom>
                    <a:blipFill>
                      <a:blip r:embed="rId12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IL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AF073364-C9CE-43D3-BE59-A7454E8453BB}"/>
                      </a:ext>
                    </a:extLst>
                  </p:cNvPr>
                  <p:cNvSpPr txBox="1"/>
                  <p:nvPr/>
                </p:nvSpPr>
                <p:spPr>
                  <a:xfrm>
                    <a:off x="2308752" y="5352105"/>
                    <a:ext cx="979948" cy="37305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{"/>
                              <m:endChr m:val="}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d>
                        </m:oMath>
                      </m:oMathPara>
                    </a14:m>
                    <a:endParaRPr lang="en-IL" dirty="0"/>
                  </a:p>
                </p:txBody>
              </p:sp>
            </mc:Choice>
            <mc:Fallback xmlns=""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AF073364-C9CE-43D3-BE59-A7454E8453B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308752" y="5352105"/>
                    <a:ext cx="979948" cy="373051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b="-1639"/>
                    </a:stretch>
                  </a:blipFill>
                </p:spPr>
                <p:txBody>
                  <a:bodyPr/>
                  <a:lstStyle/>
                  <a:p>
                    <a:r>
                      <a:rPr lang="en-IL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0143A9CC-C4C9-47E9-97EA-E00626547FC0}"/>
              </a:ext>
            </a:extLst>
          </p:cNvPr>
          <p:cNvSpPr txBox="1"/>
          <p:nvPr/>
        </p:nvSpPr>
        <p:spPr>
          <a:xfrm>
            <a:off x="8984974" y="187724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330B0B28-468E-43C4-A8A9-3A653466CF29}"/>
                  </a:ext>
                </a:extLst>
              </p:cNvPr>
              <p:cNvSpPr txBox="1"/>
              <p:nvPr/>
            </p:nvSpPr>
            <p:spPr>
              <a:xfrm>
                <a:off x="477875" y="3155333"/>
                <a:ext cx="6097656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Example with order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𝑂𝑏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𝑂𝑏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𝑂𝑏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𝑂𝑏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𝑂𝑏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𝑂𝑏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𝑂𝑏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IL" sz="2400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330B0B28-468E-43C4-A8A9-3A653466CF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875" y="3155333"/>
                <a:ext cx="6097656" cy="830997"/>
              </a:xfrm>
              <a:prstGeom prst="rect">
                <a:avLst/>
              </a:prstGeom>
              <a:blipFill>
                <a:blip r:embed="rId14"/>
                <a:stretch>
                  <a:fillRect l="-1499" t="-5882" b="-9559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Arrow: Down 71">
            <a:extLst>
              <a:ext uri="{FF2B5EF4-FFF2-40B4-BE49-F238E27FC236}">
                <a16:creationId xmlns:a16="http://schemas.microsoft.com/office/drawing/2014/main" id="{AE543AF5-C3AC-4F72-8C1C-BF268FB492D6}"/>
              </a:ext>
            </a:extLst>
          </p:cNvPr>
          <p:cNvSpPr/>
          <p:nvPr/>
        </p:nvSpPr>
        <p:spPr>
          <a:xfrm rot="10800000">
            <a:off x="3397884" y="4031652"/>
            <a:ext cx="257638" cy="74784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E7FEF63-F7E3-48AE-9BAE-9FBCCC148ACC}"/>
              </a:ext>
            </a:extLst>
          </p:cNvPr>
          <p:cNvSpPr txBox="1"/>
          <p:nvPr/>
        </p:nvSpPr>
        <p:spPr>
          <a:xfrm>
            <a:off x="537576" y="1773454"/>
            <a:ext cx="70955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/>
              <a:t>The process in Step2.a is iterative.</a:t>
            </a:r>
            <a:br>
              <a:rPr lang="en-US" sz="2400" dirty="0"/>
            </a:br>
            <a:r>
              <a:rPr lang="en-US" sz="2400" dirty="0"/>
              <a:t>Order of objects is important and must be determined.</a:t>
            </a:r>
          </a:p>
        </p:txBody>
      </p:sp>
    </p:spTree>
    <p:extLst>
      <p:ext uri="{BB962C8B-B14F-4D97-AF65-F5344CB8AC3E}">
        <p14:creationId xmlns:p14="http://schemas.microsoft.com/office/powerpoint/2010/main" val="30281284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790EB8-987A-43C7-8C50-3DE5050F16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BD0CC-423F-4B58-AFF5-83B6DD233671}" type="slidenum">
              <a:rPr lang="en-IL" smtClean="0"/>
              <a:t>22</a:t>
            </a:fld>
            <a:endParaRPr lang="en-IL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AA6E29-1BF0-4350-82DE-5A20C99204E8}"/>
              </a:ext>
            </a:extLst>
          </p:cNvPr>
          <p:cNvSpPr txBox="1"/>
          <p:nvPr/>
        </p:nvSpPr>
        <p:spPr>
          <a:xfrm>
            <a:off x="477875" y="186637"/>
            <a:ext cx="34289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Step2.a : </a:t>
            </a:r>
            <a:br>
              <a:rPr lang="en-US" dirty="0"/>
            </a:br>
            <a:r>
              <a:rPr lang="en-US" dirty="0"/>
              <a:t>Group objects that are close and are hypothesized to be of the same class</a:t>
            </a:r>
            <a:endParaRPr lang="en-IL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309F134-BF5D-419F-B54E-90884BC510CC}"/>
              </a:ext>
            </a:extLst>
          </p:cNvPr>
          <p:cNvGrpSpPr/>
          <p:nvPr/>
        </p:nvGrpSpPr>
        <p:grpSpPr>
          <a:xfrm>
            <a:off x="7659421" y="1549148"/>
            <a:ext cx="3353470" cy="4649370"/>
            <a:chOff x="1337050" y="2179243"/>
            <a:chExt cx="3353470" cy="464937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EE3064D4-F974-47DD-9E10-76B9F4EC4DC4}"/>
                </a:ext>
              </a:extLst>
            </p:cNvPr>
            <p:cNvGrpSpPr/>
            <p:nvPr/>
          </p:nvGrpSpPr>
          <p:grpSpPr>
            <a:xfrm>
              <a:off x="2767596" y="3121485"/>
              <a:ext cx="814769" cy="1332025"/>
              <a:chOff x="2596659" y="2825161"/>
              <a:chExt cx="632311" cy="1033733"/>
            </a:xfrm>
          </p:grpSpPr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334EA55E-44FF-41FD-A8F7-082C376E33B2}"/>
                  </a:ext>
                </a:extLst>
              </p:cNvPr>
              <p:cNvSpPr/>
              <p:nvPr/>
            </p:nvSpPr>
            <p:spPr>
              <a:xfrm>
                <a:off x="3029027" y="3481630"/>
                <a:ext cx="199943" cy="199943"/>
              </a:xfrm>
              <a:prstGeom prst="ellipse">
                <a:avLst/>
              </a:prstGeom>
              <a:solidFill>
                <a:srgbClr val="00B0F0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/>
              </a:p>
            </p:txBody>
          </p:sp>
          <p:cxnSp>
            <p:nvCxnSpPr>
              <p:cNvPr id="55" name="Straight Arrow Connector 54">
                <a:extLst>
                  <a:ext uri="{FF2B5EF4-FFF2-40B4-BE49-F238E27FC236}">
                    <a16:creationId xmlns:a16="http://schemas.microsoft.com/office/drawing/2014/main" id="{F72C45E1-96A7-421C-9808-7D0518E339C6}"/>
                  </a:ext>
                </a:extLst>
              </p:cNvPr>
              <p:cNvCxnSpPr>
                <a:cxnSpLocks/>
                <a:stCxn id="29" idx="7"/>
                <a:endCxn id="54" idx="2"/>
              </p:cNvCxnSpPr>
              <p:nvPr/>
            </p:nvCxnSpPr>
            <p:spPr>
              <a:xfrm flipV="1">
                <a:off x="2639028" y="3581602"/>
                <a:ext cx="389999" cy="27729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" name="Star: 5 Points 55">
                <a:extLst>
                  <a:ext uri="{FF2B5EF4-FFF2-40B4-BE49-F238E27FC236}">
                    <a16:creationId xmlns:a16="http://schemas.microsoft.com/office/drawing/2014/main" id="{E8A5BF6F-6716-4F69-8E4D-748BB90E3B5A}"/>
                  </a:ext>
                </a:extLst>
              </p:cNvPr>
              <p:cNvSpPr/>
              <p:nvPr/>
            </p:nvSpPr>
            <p:spPr>
              <a:xfrm>
                <a:off x="2596659" y="2825161"/>
                <a:ext cx="233361" cy="233361"/>
              </a:xfrm>
              <a:prstGeom prst="star5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/>
              </a:p>
            </p:txBody>
          </p: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081E50A1-F497-4B04-83C8-64B023008895}"/>
                  </a:ext>
                </a:extLst>
              </p:cNvPr>
              <p:cNvCxnSpPr>
                <a:cxnSpLocks/>
                <a:stCxn id="54" idx="1"/>
              </p:cNvCxnSpPr>
              <p:nvPr/>
            </p:nvCxnSpPr>
            <p:spPr>
              <a:xfrm flipH="1" flipV="1">
                <a:off x="2789738" y="3152323"/>
                <a:ext cx="268570" cy="358588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027F8D3B-AEDD-4D16-8764-46BBEC55394C}"/>
                </a:ext>
              </a:extLst>
            </p:cNvPr>
            <p:cNvGrpSpPr/>
            <p:nvPr/>
          </p:nvGrpSpPr>
          <p:grpSpPr>
            <a:xfrm>
              <a:off x="2694660" y="2806213"/>
              <a:ext cx="1995860" cy="1198901"/>
              <a:chOff x="2540056" y="2580490"/>
              <a:chExt cx="1548910" cy="930421"/>
            </a:xfrm>
          </p:grpSpPr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B86E54A9-3064-4944-91F0-9F2BC8016A43}"/>
                  </a:ext>
                </a:extLst>
              </p:cNvPr>
              <p:cNvSpPr/>
              <p:nvPr/>
            </p:nvSpPr>
            <p:spPr>
              <a:xfrm>
                <a:off x="3889023" y="3076883"/>
                <a:ext cx="199943" cy="199943"/>
              </a:xfrm>
              <a:prstGeom prst="ellipse">
                <a:avLst/>
              </a:prstGeom>
              <a:solidFill>
                <a:srgbClr val="00B0F0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/>
              </a:p>
            </p:txBody>
          </p:sp>
          <p:cxnSp>
            <p:nvCxnSpPr>
              <p:cNvPr id="51" name="Straight Arrow Connector 50">
                <a:extLst>
                  <a:ext uri="{FF2B5EF4-FFF2-40B4-BE49-F238E27FC236}">
                    <a16:creationId xmlns:a16="http://schemas.microsoft.com/office/drawing/2014/main" id="{BE2EF9FD-1B6E-45BD-A1D4-43782042FA5E}"/>
                  </a:ext>
                </a:extLst>
              </p:cNvPr>
              <p:cNvCxnSpPr>
                <a:cxnSpLocks/>
                <a:stCxn id="54" idx="7"/>
                <a:endCxn id="50" idx="2"/>
              </p:cNvCxnSpPr>
              <p:nvPr/>
            </p:nvCxnSpPr>
            <p:spPr>
              <a:xfrm flipV="1">
                <a:off x="3199689" y="3176855"/>
                <a:ext cx="689334" cy="33405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Isosceles Triangle 51">
                <a:extLst>
                  <a:ext uri="{FF2B5EF4-FFF2-40B4-BE49-F238E27FC236}">
                    <a16:creationId xmlns:a16="http://schemas.microsoft.com/office/drawing/2014/main" id="{CF5A3B46-0C1A-40A3-B206-59476145A865}"/>
                  </a:ext>
                </a:extLst>
              </p:cNvPr>
              <p:cNvSpPr/>
              <p:nvPr/>
            </p:nvSpPr>
            <p:spPr>
              <a:xfrm>
                <a:off x="2540056" y="2580490"/>
                <a:ext cx="197943" cy="170641"/>
              </a:xfrm>
              <a:prstGeom prst="triangl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/>
              </a:p>
            </p:txBody>
          </p: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3A9DF775-84F1-4046-B095-256B4C2C7A47}"/>
                  </a:ext>
                </a:extLst>
              </p:cNvPr>
              <p:cNvCxnSpPr>
                <a:cxnSpLocks/>
                <a:stCxn id="50" idx="1"/>
                <a:endCxn id="52" idx="4"/>
              </p:cNvCxnSpPr>
              <p:nvPr/>
            </p:nvCxnSpPr>
            <p:spPr>
              <a:xfrm flipH="1" flipV="1">
                <a:off x="2737999" y="2751131"/>
                <a:ext cx="1180305" cy="35503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5A8302AA-3CC0-4ABA-9055-0A3C6E04A5A4}"/>
                </a:ext>
              </a:extLst>
            </p:cNvPr>
            <p:cNvGrpSpPr/>
            <p:nvPr/>
          </p:nvGrpSpPr>
          <p:grpSpPr>
            <a:xfrm>
              <a:off x="2810835" y="2333857"/>
              <a:ext cx="1750866" cy="1111987"/>
              <a:chOff x="2630215" y="2213913"/>
              <a:chExt cx="1358780" cy="862970"/>
            </a:xfrm>
          </p:grpSpPr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CF9DA3B8-E9F1-4D8A-A53B-25201BEB43C6}"/>
                  </a:ext>
                </a:extLst>
              </p:cNvPr>
              <p:cNvSpPr/>
              <p:nvPr/>
            </p:nvSpPr>
            <p:spPr>
              <a:xfrm>
                <a:off x="3471579" y="2433654"/>
                <a:ext cx="199943" cy="199943"/>
              </a:xfrm>
              <a:prstGeom prst="ellipse">
                <a:avLst/>
              </a:prstGeom>
              <a:solidFill>
                <a:srgbClr val="00B0F0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/>
              </a:p>
            </p:txBody>
          </p:sp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DCA639CE-A936-4DBF-9347-B2BB54B2C4C8}"/>
                  </a:ext>
                </a:extLst>
              </p:cNvPr>
              <p:cNvCxnSpPr>
                <a:cxnSpLocks/>
                <a:stCxn id="50" idx="0"/>
                <a:endCxn id="46" idx="5"/>
              </p:cNvCxnSpPr>
              <p:nvPr/>
            </p:nvCxnSpPr>
            <p:spPr>
              <a:xfrm flipH="1" flipV="1">
                <a:off x="3642241" y="2604316"/>
                <a:ext cx="346754" cy="47256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Isosceles Triangle 47">
                <a:extLst>
                  <a:ext uri="{FF2B5EF4-FFF2-40B4-BE49-F238E27FC236}">
                    <a16:creationId xmlns:a16="http://schemas.microsoft.com/office/drawing/2014/main" id="{76F60EA7-15FB-4908-9080-3C88C3567CF6}"/>
                  </a:ext>
                </a:extLst>
              </p:cNvPr>
              <p:cNvSpPr/>
              <p:nvPr/>
            </p:nvSpPr>
            <p:spPr>
              <a:xfrm>
                <a:off x="2630215" y="2213913"/>
                <a:ext cx="197943" cy="170641"/>
              </a:xfrm>
              <a:prstGeom prst="triangl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/>
              </a:p>
            </p:txBody>
          </p: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E9CF8244-DA4A-4400-8849-10701B89A104}"/>
                  </a:ext>
                </a:extLst>
              </p:cNvPr>
              <p:cNvCxnSpPr>
                <a:cxnSpLocks/>
                <a:stCxn id="46" idx="2"/>
              </p:cNvCxnSpPr>
              <p:nvPr/>
            </p:nvCxnSpPr>
            <p:spPr>
              <a:xfrm flipH="1" flipV="1">
                <a:off x="2878977" y="2368034"/>
                <a:ext cx="592602" cy="165592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5320414F-943A-412F-8EEB-724963352F34}"/>
                </a:ext>
              </a:extLst>
            </p:cNvPr>
            <p:cNvGrpSpPr/>
            <p:nvPr/>
          </p:nvGrpSpPr>
          <p:grpSpPr>
            <a:xfrm>
              <a:off x="1694226" y="2179243"/>
              <a:ext cx="2725221" cy="4649370"/>
              <a:chOff x="1694226" y="2179243"/>
              <a:chExt cx="2725221" cy="464937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A81260BA-5040-4801-A351-76E56E77AD0F}"/>
                      </a:ext>
                    </a:extLst>
                  </p:cNvPr>
                  <p:cNvSpPr txBox="1"/>
                  <p:nvPr/>
                </p:nvSpPr>
                <p:spPr>
                  <a:xfrm>
                    <a:off x="3314251" y="6454728"/>
                    <a:ext cx="724557" cy="37388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𝑂𝑏</m:t>
                          </m:r>
                          <m:sSubSup>
                            <m:sSubSupPr>
                              <m:ctrlP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</m:oMath>
                      </m:oMathPara>
                    </a14:m>
                    <a:endParaRPr lang="en-IL" dirty="0">
                      <a:solidFill>
                        <a:srgbClr val="7030A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A81260BA-5040-4801-A351-76E56E77AD0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314251" y="6454728"/>
                    <a:ext cx="724557" cy="373885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b="-12903"/>
                    </a:stretch>
                  </a:blipFill>
                </p:spPr>
                <p:txBody>
                  <a:bodyPr/>
                  <a:lstStyle/>
                  <a:p>
                    <a:r>
                      <a:rPr lang="en-I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1E7355A6-4045-436C-868D-267D31D62439}"/>
                      </a:ext>
                    </a:extLst>
                  </p:cNvPr>
                  <p:cNvSpPr txBox="1"/>
                  <p:nvPr/>
                </p:nvSpPr>
                <p:spPr>
                  <a:xfrm>
                    <a:off x="3396403" y="6149793"/>
                    <a:ext cx="724557" cy="37446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𝑂𝑏</m:t>
                          </m:r>
                          <m:sSubSup>
                            <m:sSubSupPr>
                              <m:ctrlP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</m:oMath>
                      </m:oMathPara>
                    </a14:m>
                    <a:endParaRPr lang="en-IL" dirty="0">
                      <a:solidFill>
                        <a:srgbClr val="7030A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1E7355A6-4045-436C-868D-267D31D6243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396403" y="6149793"/>
                    <a:ext cx="724557" cy="374461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b="-12903"/>
                    </a:stretch>
                  </a:blipFill>
                </p:spPr>
                <p:txBody>
                  <a:bodyPr/>
                  <a:lstStyle/>
                  <a:p>
                    <a:r>
                      <a:rPr lang="en-I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9764DABE-2C6C-488E-80E9-0FD26D57C757}"/>
                      </a:ext>
                    </a:extLst>
                  </p:cNvPr>
                  <p:cNvSpPr txBox="1"/>
                  <p:nvPr/>
                </p:nvSpPr>
                <p:spPr>
                  <a:xfrm>
                    <a:off x="3694890" y="5880883"/>
                    <a:ext cx="724557" cy="37587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𝑂𝑏</m:t>
                          </m:r>
                          <m:sSubSup>
                            <m:sSubSupPr>
                              <m:ctrlP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</m:oMath>
                      </m:oMathPara>
                    </a14:m>
                    <a:endParaRPr lang="en-IL" dirty="0">
                      <a:solidFill>
                        <a:srgbClr val="7030A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9764DABE-2C6C-488E-80E9-0FD26D57C75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694890" y="5880883"/>
                    <a:ext cx="724557" cy="37587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b="-12903"/>
                    </a:stretch>
                  </a:blipFill>
                </p:spPr>
                <p:txBody>
                  <a:bodyPr/>
                  <a:lstStyle/>
                  <a:p>
                    <a:r>
                      <a:rPr lang="en-I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2" name="TextBox 41">
                    <a:extLst>
                      <a:ext uri="{FF2B5EF4-FFF2-40B4-BE49-F238E27FC236}">
                        <a16:creationId xmlns:a16="http://schemas.microsoft.com/office/drawing/2014/main" id="{F64E8658-DB98-41F2-A0EB-C6BAB5EF750C}"/>
                      </a:ext>
                    </a:extLst>
                  </p:cNvPr>
                  <p:cNvSpPr txBox="1"/>
                  <p:nvPr/>
                </p:nvSpPr>
                <p:spPr>
                  <a:xfrm>
                    <a:off x="1694226" y="3280883"/>
                    <a:ext cx="724557" cy="37753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𝑂𝑏</m:t>
                          </m:r>
                          <m:sSubSup>
                            <m:sSubSupPr>
                              <m:ctrlP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  <m:sup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p>
                          </m:sSubSup>
                        </m:oMath>
                      </m:oMathPara>
                    </a14:m>
                    <a:endParaRPr lang="en-IL" dirty="0">
                      <a:solidFill>
                        <a:srgbClr val="7030A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2" name="TextBox 41">
                    <a:extLst>
                      <a:ext uri="{FF2B5EF4-FFF2-40B4-BE49-F238E27FC236}">
                        <a16:creationId xmlns:a16="http://schemas.microsoft.com/office/drawing/2014/main" id="{F64E8658-DB98-41F2-A0EB-C6BAB5EF750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694226" y="3280883"/>
                    <a:ext cx="724557" cy="377539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b="-12903"/>
                    </a:stretch>
                  </a:blipFill>
                </p:spPr>
                <p:txBody>
                  <a:bodyPr/>
                  <a:lstStyle/>
                  <a:p>
                    <a:r>
                      <a:rPr lang="en-I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3" name="TextBox 42">
                    <a:extLst>
                      <a:ext uri="{FF2B5EF4-FFF2-40B4-BE49-F238E27FC236}">
                        <a16:creationId xmlns:a16="http://schemas.microsoft.com/office/drawing/2014/main" id="{AE7BEBD8-4A09-41C1-9FB6-11BEAA0D804F}"/>
                      </a:ext>
                    </a:extLst>
                  </p:cNvPr>
                  <p:cNvSpPr txBox="1"/>
                  <p:nvPr/>
                </p:nvSpPr>
                <p:spPr>
                  <a:xfrm>
                    <a:off x="2133805" y="2957597"/>
                    <a:ext cx="724557" cy="38433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𝑂𝑏</m:t>
                          </m:r>
                          <m:sSubSup>
                            <m:sSubSup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  <m:sup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p>
                          </m:sSubSup>
                        </m:oMath>
                      </m:oMathPara>
                    </a14:m>
                    <a:endParaRPr lang="en-IL" dirty="0"/>
                  </a:p>
                </p:txBody>
              </p:sp>
            </mc:Choice>
            <mc:Fallback xmlns="">
              <p:sp>
                <p:nvSpPr>
                  <p:cNvPr id="43" name="TextBox 42">
                    <a:extLst>
                      <a:ext uri="{FF2B5EF4-FFF2-40B4-BE49-F238E27FC236}">
                        <a16:creationId xmlns:a16="http://schemas.microsoft.com/office/drawing/2014/main" id="{AE7BEBD8-4A09-41C1-9FB6-11BEAA0D804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33805" y="2957597"/>
                    <a:ext cx="724557" cy="384336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b="-12698"/>
                    </a:stretch>
                  </a:blipFill>
                </p:spPr>
                <p:txBody>
                  <a:bodyPr/>
                  <a:lstStyle/>
                  <a:p>
                    <a:r>
                      <a:rPr lang="en-I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4" name="TextBox 43">
                    <a:extLst>
                      <a:ext uri="{FF2B5EF4-FFF2-40B4-BE49-F238E27FC236}">
                        <a16:creationId xmlns:a16="http://schemas.microsoft.com/office/drawing/2014/main" id="{F519D98B-BCA2-45C1-93EC-B37E409A9D20}"/>
                      </a:ext>
                    </a:extLst>
                  </p:cNvPr>
                  <p:cNvSpPr txBox="1"/>
                  <p:nvPr/>
                </p:nvSpPr>
                <p:spPr>
                  <a:xfrm>
                    <a:off x="2105884" y="2545453"/>
                    <a:ext cx="705962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𝑂𝑏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oMath>
                      </m:oMathPara>
                    </a14:m>
                    <a:endParaRPr lang="en-IL" dirty="0"/>
                  </a:p>
                </p:txBody>
              </p:sp>
            </mc:Choice>
            <mc:Fallback xmlns="">
              <p:sp>
                <p:nvSpPr>
                  <p:cNvPr id="44" name="TextBox 43">
                    <a:extLst>
                      <a:ext uri="{FF2B5EF4-FFF2-40B4-BE49-F238E27FC236}">
                        <a16:creationId xmlns:a16="http://schemas.microsoft.com/office/drawing/2014/main" id="{F519D98B-BCA2-45C1-93EC-B37E409A9D2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05884" y="2545453"/>
                    <a:ext cx="705962" cy="36933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b="-13115"/>
                    </a:stretch>
                  </a:blipFill>
                </p:spPr>
                <p:txBody>
                  <a:bodyPr/>
                  <a:lstStyle/>
                  <a:p>
                    <a:r>
                      <a:rPr lang="en-I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BD1B64C4-FD64-408F-B647-883A5E81C1B3}"/>
                      </a:ext>
                    </a:extLst>
                  </p:cNvPr>
                  <p:cNvSpPr txBox="1"/>
                  <p:nvPr/>
                </p:nvSpPr>
                <p:spPr>
                  <a:xfrm>
                    <a:off x="2215185" y="2179243"/>
                    <a:ext cx="705962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𝑂𝑏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b>
                          </m:sSub>
                        </m:oMath>
                      </m:oMathPara>
                    </a14:m>
                    <a:endParaRPr lang="en-IL" dirty="0"/>
                  </a:p>
                </p:txBody>
              </p:sp>
            </mc:Choice>
            <mc:Fallback xmlns=""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BD1B64C4-FD64-408F-B647-883A5E81C1B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15185" y="2179243"/>
                    <a:ext cx="705962" cy="36933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b="-13115"/>
                    </a:stretch>
                  </a:blipFill>
                </p:spPr>
                <p:txBody>
                  <a:bodyPr/>
                  <a:lstStyle/>
                  <a:p>
                    <a:r>
                      <a:rPr lang="en-IL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13F99FA3-6C6C-401B-95B9-7C0976FA5176}"/>
                </a:ext>
              </a:extLst>
            </p:cNvPr>
            <p:cNvGrpSpPr/>
            <p:nvPr/>
          </p:nvGrpSpPr>
          <p:grpSpPr>
            <a:xfrm>
              <a:off x="1337050" y="6024302"/>
              <a:ext cx="2138028" cy="646729"/>
              <a:chOff x="1337050" y="6024302"/>
              <a:chExt cx="2138028" cy="646729"/>
            </a:xfrm>
          </p:grpSpPr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99906068-FC7A-4968-A20F-6E573767B11D}"/>
                  </a:ext>
                </a:extLst>
              </p:cNvPr>
              <p:cNvGrpSpPr/>
              <p:nvPr/>
            </p:nvGrpSpPr>
            <p:grpSpPr>
              <a:xfrm>
                <a:off x="1337050" y="6024302"/>
                <a:ext cx="2138028" cy="546276"/>
                <a:chOff x="1486467" y="5077925"/>
                <a:chExt cx="1659241" cy="423944"/>
              </a:xfrm>
            </p:grpSpPr>
            <p:sp>
              <p:nvSpPr>
                <p:cNvPr id="36" name="Oval 35">
                  <a:extLst>
                    <a:ext uri="{FF2B5EF4-FFF2-40B4-BE49-F238E27FC236}">
                      <a16:creationId xmlns:a16="http://schemas.microsoft.com/office/drawing/2014/main" id="{0A6C453F-F15E-4944-8C26-19C056B4EEE0}"/>
                    </a:ext>
                  </a:extLst>
                </p:cNvPr>
                <p:cNvSpPr/>
                <p:nvPr/>
              </p:nvSpPr>
              <p:spPr>
                <a:xfrm>
                  <a:off x="1486467" y="5077925"/>
                  <a:ext cx="199943" cy="199943"/>
                </a:xfrm>
                <a:prstGeom prst="ellipse">
                  <a:avLst/>
                </a:prstGeom>
                <a:solidFill>
                  <a:srgbClr val="00B0F0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L"/>
                </a:p>
              </p:txBody>
            </p:sp>
            <p:cxnSp>
              <p:nvCxnSpPr>
                <p:cNvPr id="37" name="Straight Connector 36">
                  <a:extLst>
                    <a:ext uri="{FF2B5EF4-FFF2-40B4-BE49-F238E27FC236}">
                      <a16:creationId xmlns:a16="http://schemas.microsoft.com/office/drawing/2014/main" id="{A91C8C3A-5635-47F0-8C71-913E74FB25E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675068" y="5211635"/>
                  <a:ext cx="1153090" cy="146135"/>
                </a:xfrm>
                <a:prstGeom prst="line">
                  <a:avLst/>
                </a:prstGeom>
                <a:ln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8" name="Star: 5 Points 37">
                  <a:extLst>
                    <a:ext uri="{FF2B5EF4-FFF2-40B4-BE49-F238E27FC236}">
                      <a16:creationId xmlns:a16="http://schemas.microsoft.com/office/drawing/2014/main" id="{3B9E3D70-2B20-4CD8-B28D-262817BD06A5}"/>
                    </a:ext>
                  </a:extLst>
                </p:cNvPr>
                <p:cNvSpPr/>
                <p:nvPr/>
              </p:nvSpPr>
              <p:spPr>
                <a:xfrm>
                  <a:off x="2912347" y="5268508"/>
                  <a:ext cx="233361" cy="233361"/>
                </a:xfrm>
                <a:prstGeom prst="star5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L"/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18055026-EF2F-4762-A53E-643575604ECE}"/>
                      </a:ext>
                    </a:extLst>
                  </p:cNvPr>
                  <p:cNvSpPr txBox="1"/>
                  <p:nvPr/>
                </p:nvSpPr>
                <p:spPr>
                  <a:xfrm>
                    <a:off x="1722960" y="6298750"/>
                    <a:ext cx="970844" cy="37228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{"/>
                              <m:endChr m:val="}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b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bSup>
                            </m:e>
                          </m:d>
                        </m:oMath>
                      </m:oMathPara>
                    </a14:m>
                    <a:endParaRPr lang="en-IL" dirty="0"/>
                  </a:p>
                </p:txBody>
              </p:sp>
            </mc:Choice>
            <mc:Fallback xmlns=""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18055026-EF2F-4762-A53E-643575604EC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22960" y="6298750"/>
                    <a:ext cx="970844" cy="372281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b="-1639"/>
                    </a:stretch>
                  </a:blipFill>
                </p:spPr>
                <p:txBody>
                  <a:bodyPr/>
                  <a:lstStyle/>
                  <a:p>
                    <a:r>
                      <a:rPr lang="en-IL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CB0F8A43-2111-468E-9DBA-C5E54A6F7ED4}"/>
                </a:ext>
              </a:extLst>
            </p:cNvPr>
            <p:cNvGrpSpPr/>
            <p:nvPr/>
          </p:nvGrpSpPr>
          <p:grpSpPr>
            <a:xfrm>
              <a:off x="2009475" y="3326929"/>
              <a:ext cx="2030649" cy="2847722"/>
              <a:chOff x="2009475" y="3326929"/>
              <a:chExt cx="2030649" cy="2847722"/>
            </a:xfrm>
          </p:grpSpPr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2230CB05-E9B8-419A-91F6-9C63A0750DAC}"/>
                  </a:ext>
                </a:extLst>
              </p:cNvPr>
              <p:cNvGrpSpPr/>
              <p:nvPr/>
            </p:nvGrpSpPr>
            <p:grpSpPr>
              <a:xfrm>
                <a:off x="2009475" y="3326929"/>
                <a:ext cx="1730216" cy="2847722"/>
                <a:chOff x="2009475" y="3326929"/>
                <a:chExt cx="1730216" cy="2847722"/>
              </a:xfrm>
            </p:grpSpPr>
            <p:grpSp>
              <p:nvGrpSpPr>
                <p:cNvPr id="26" name="Group 25">
                  <a:extLst>
                    <a:ext uri="{FF2B5EF4-FFF2-40B4-BE49-F238E27FC236}">
                      <a16:creationId xmlns:a16="http://schemas.microsoft.com/office/drawing/2014/main" id="{0253D450-93BC-4193-8072-B6ABC6DFEBD0}"/>
                    </a:ext>
                  </a:extLst>
                </p:cNvPr>
                <p:cNvGrpSpPr/>
                <p:nvPr/>
              </p:nvGrpSpPr>
              <p:grpSpPr>
                <a:xfrm>
                  <a:off x="2009475" y="3326929"/>
                  <a:ext cx="1730216" cy="2847722"/>
                  <a:chOff x="2008310" y="2984598"/>
                  <a:chExt cx="1342754" cy="2210007"/>
                </a:xfrm>
              </p:grpSpPr>
              <p:cxnSp>
                <p:nvCxnSpPr>
                  <p:cNvPr id="28" name="Straight Arrow Connector 27">
                    <a:extLst>
                      <a:ext uri="{FF2B5EF4-FFF2-40B4-BE49-F238E27FC236}">
                        <a16:creationId xmlns:a16="http://schemas.microsoft.com/office/drawing/2014/main" id="{4DC4D5F5-1E3C-4ED8-A118-6731D78401C0}"/>
                      </a:ext>
                    </a:extLst>
                  </p:cNvPr>
                  <p:cNvCxnSpPr>
                    <a:cxnSpLocks/>
                    <a:stCxn id="20" idx="7"/>
                    <a:endCxn id="29" idx="3"/>
                  </p:cNvCxnSpPr>
                  <p:nvPr/>
                </p:nvCxnSpPr>
                <p:spPr>
                  <a:xfrm flipV="1">
                    <a:off x="2008311" y="4000275"/>
                    <a:ext cx="489336" cy="429914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9" name="Oval 28">
                    <a:extLst>
                      <a:ext uri="{FF2B5EF4-FFF2-40B4-BE49-F238E27FC236}">
                        <a16:creationId xmlns:a16="http://schemas.microsoft.com/office/drawing/2014/main" id="{B994796B-D038-4305-BE7E-5F1B3A0CDAA6}"/>
                      </a:ext>
                    </a:extLst>
                  </p:cNvPr>
                  <p:cNvSpPr/>
                  <p:nvPr/>
                </p:nvSpPr>
                <p:spPr>
                  <a:xfrm>
                    <a:off x="2468366" y="3829613"/>
                    <a:ext cx="199943" cy="199943"/>
                  </a:xfrm>
                  <a:prstGeom prst="ellipse">
                    <a:avLst/>
                  </a:prstGeom>
                  <a:solidFill>
                    <a:srgbClr val="00B0F0"/>
                  </a:solidFill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L"/>
                  </a:p>
                </p:txBody>
              </p:sp>
              <p:sp>
                <p:nvSpPr>
                  <p:cNvPr id="30" name="Star: 5 Points 29">
                    <a:extLst>
                      <a:ext uri="{FF2B5EF4-FFF2-40B4-BE49-F238E27FC236}">
                        <a16:creationId xmlns:a16="http://schemas.microsoft.com/office/drawing/2014/main" id="{4B9C2201-DE3C-4061-A826-42C37372111C}"/>
                      </a:ext>
                    </a:extLst>
                  </p:cNvPr>
                  <p:cNvSpPr/>
                  <p:nvPr/>
                </p:nvSpPr>
                <p:spPr>
                  <a:xfrm>
                    <a:off x="3117703" y="4961244"/>
                    <a:ext cx="233361" cy="233361"/>
                  </a:xfrm>
                  <a:prstGeom prst="star5">
                    <a:avLst/>
                  </a:pr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L"/>
                  </a:p>
                </p:txBody>
              </p:sp>
              <p:cxnSp>
                <p:nvCxnSpPr>
                  <p:cNvPr id="31" name="Straight Connector 30">
                    <a:extLst>
                      <a:ext uri="{FF2B5EF4-FFF2-40B4-BE49-F238E27FC236}">
                        <a16:creationId xmlns:a16="http://schemas.microsoft.com/office/drawing/2014/main" id="{66D05573-286C-4C92-B377-2066646B52E2}"/>
                      </a:ext>
                    </a:extLst>
                  </p:cNvPr>
                  <p:cNvCxnSpPr>
                    <a:cxnSpLocks/>
                    <a:stCxn id="29" idx="5"/>
                  </p:cNvCxnSpPr>
                  <p:nvPr/>
                </p:nvCxnSpPr>
                <p:spPr>
                  <a:xfrm>
                    <a:off x="2639028" y="4000275"/>
                    <a:ext cx="479898" cy="936919"/>
                  </a:xfrm>
                  <a:prstGeom prst="line">
                    <a:avLst/>
                  </a:prstGeom>
                  <a:ln>
                    <a:headEnd type="none" w="med" len="med"/>
                    <a:tailEnd type="triangl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2" name="Star: 5 Points 31">
                    <a:extLst>
                      <a:ext uri="{FF2B5EF4-FFF2-40B4-BE49-F238E27FC236}">
                        <a16:creationId xmlns:a16="http://schemas.microsoft.com/office/drawing/2014/main" id="{63F56C8F-2B28-4BCE-973B-5F683AF33971}"/>
                      </a:ext>
                    </a:extLst>
                  </p:cNvPr>
                  <p:cNvSpPr/>
                  <p:nvPr/>
                </p:nvSpPr>
                <p:spPr>
                  <a:xfrm>
                    <a:off x="2277163" y="2984598"/>
                    <a:ext cx="233361" cy="233361"/>
                  </a:xfrm>
                  <a:prstGeom prst="star5">
                    <a:avLst/>
                  </a:pr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L"/>
                  </a:p>
                </p:txBody>
              </p:sp>
              <p:cxnSp>
                <p:nvCxnSpPr>
                  <p:cNvPr id="33" name="Straight Connector 32">
                    <a:extLst>
                      <a:ext uri="{FF2B5EF4-FFF2-40B4-BE49-F238E27FC236}">
                        <a16:creationId xmlns:a16="http://schemas.microsoft.com/office/drawing/2014/main" id="{0F991B39-637C-4227-B2C2-EC0288866316}"/>
                      </a:ext>
                    </a:extLst>
                  </p:cNvPr>
                  <p:cNvCxnSpPr>
                    <a:cxnSpLocks/>
                    <a:stCxn id="29" idx="0"/>
                  </p:cNvCxnSpPr>
                  <p:nvPr/>
                </p:nvCxnSpPr>
                <p:spPr>
                  <a:xfrm flipH="1" flipV="1">
                    <a:off x="2441889" y="3343884"/>
                    <a:ext cx="126449" cy="485729"/>
                  </a:xfrm>
                  <a:prstGeom prst="line">
                    <a:avLst/>
                  </a:prstGeom>
                  <a:ln>
                    <a:headEnd type="none" w="med" len="med"/>
                    <a:tailEnd type="triangl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7" name="TextBox 26">
                      <a:extLst>
                        <a:ext uri="{FF2B5EF4-FFF2-40B4-BE49-F238E27FC236}">
                          <a16:creationId xmlns:a16="http://schemas.microsoft.com/office/drawing/2014/main" id="{E3246339-83AD-46DB-BD7B-2450A6AB7B6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274190" y="4851002"/>
                      <a:ext cx="441467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𝑜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oMath>
                        </m:oMathPara>
                      </a14:m>
                      <a:endParaRPr lang="en-IL" dirty="0"/>
                    </a:p>
                  </p:txBody>
                </p:sp>
              </mc:Choice>
              <mc:Fallback xmlns="">
                <p:sp>
                  <p:nvSpPr>
                    <p:cNvPr id="27" name="TextBox 26">
                      <a:extLst>
                        <a:ext uri="{FF2B5EF4-FFF2-40B4-BE49-F238E27FC236}">
                          <a16:creationId xmlns:a16="http://schemas.microsoft.com/office/drawing/2014/main" id="{E3246339-83AD-46DB-BD7B-2450A6AB7B6B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274190" y="4851002"/>
                      <a:ext cx="441467" cy="369332"/>
                    </a:xfrm>
                    <a:prstGeom prst="rect">
                      <a:avLst/>
                    </a:prstGeom>
                    <a:blipFill>
                      <a:blip r:embed="rId10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IL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1816F645-386B-480D-9B09-25BDD0ACECCE}"/>
                      </a:ext>
                    </a:extLst>
                  </p:cNvPr>
                  <p:cNvSpPr txBox="1"/>
                  <p:nvPr/>
                </p:nvSpPr>
                <p:spPr>
                  <a:xfrm>
                    <a:off x="3040684" y="4750413"/>
                    <a:ext cx="999440" cy="40363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{"/>
                              <m:endChr m:val="}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b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bSup>
                            </m:e>
                          </m:d>
                        </m:oMath>
                      </m:oMathPara>
                    </a14:m>
                    <a:endParaRPr lang="en-IL" dirty="0"/>
                  </a:p>
                </p:txBody>
              </p:sp>
            </mc:Choice>
            <mc:Fallback xmlns=""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1816F645-386B-480D-9B09-25BDD0ACECC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040684" y="4750413"/>
                    <a:ext cx="999440" cy="403637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L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ED87468F-783B-42B8-BAF9-BC955590D4B3}"/>
                </a:ext>
              </a:extLst>
            </p:cNvPr>
            <p:cNvGrpSpPr/>
            <p:nvPr/>
          </p:nvGrpSpPr>
          <p:grpSpPr>
            <a:xfrm>
              <a:off x="1465870" y="5151926"/>
              <a:ext cx="2000312" cy="1151543"/>
              <a:chOff x="1465870" y="5151926"/>
              <a:chExt cx="2000312" cy="1151543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BC0729C6-EDC9-43C4-82F5-74C6B6873E64}"/>
                  </a:ext>
                </a:extLst>
              </p:cNvPr>
              <p:cNvGrpSpPr/>
              <p:nvPr/>
            </p:nvGrpSpPr>
            <p:grpSpPr>
              <a:xfrm>
                <a:off x="1465870" y="5151926"/>
                <a:ext cx="2000312" cy="1151543"/>
                <a:chOff x="1465870" y="5151926"/>
                <a:chExt cx="2000312" cy="1151543"/>
              </a:xfrm>
            </p:grpSpPr>
            <p:grpSp>
              <p:nvGrpSpPr>
                <p:cNvPr id="18" name="Group 17">
                  <a:extLst>
                    <a:ext uri="{FF2B5EF4-FFF2-40B4-BE49-F238E27FC236}">
                      <a16:creationId xmlns:a16="http://schemas.microsoft.com/office/drawing/2014/main" id="{E5D518A4-84E2-4FBE-BB05-F6D53F59698F}"/>
                    </a:ext>
                  </a:extLst>
                </p:cNvPr>
                <p:cNvGrpSpPr/>
                <p:nvPr/>
              </p:nvGrpSpPr>
              <p:grpSpPr>
                <a:xfrm>
                  <a:off x="1465870" y="5151926"/>
                  <a:ext cx="2000312" cy="1151543"/>
                  <a:chOff x="1586439" y="4400908"/>
                  <a:chExt cx="1552365" cy="893668"/>
                </a:xfrm>
              </p:grpSpPr>
              <p:sp>
                <p:nvSpPr>
                  <p:cNvPr id="20" name="Oval 19">
                    <a:extLst>
                      <a:ext uri="{FF2B5EF4-FFF2-40B4-BE49-F238E27FC236}">
                        <a16:creationId xmlns:a16="http://schemas.microsoft.com/office/drawing/2014/main" id="{85A063FA-4B74-4CC8-B4BE-20C73100920B}"/>
                      </a:ext>
                    </a:extLst>
                  </p:cNvPr>
                  <p:cNvSpPr/>
                  <p:nvPr/>
                </p:nvSpPr>
                <p:spPr>
                  <a:xfrm>
                    <a:off x="1837649" y="4400908"/>
                    <a:ext cx="199943" cy="199943"/>
                  </a:xfrm>
                  <a:prstGeom prst="ellipse">
                    <a:avLst/>
                  </a:prstGeom>
                  <a:solidFill>
                    <a:srgbClr val="00B0F0"/>
                  </a:solidFill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L"/>
                  </a:p>
                </p:txBody>
              </p:sp>
              <p:cxnSp>
                <p:nvCxnSpPr>
                  <p:cNvPr id="21" name="Straight Arrow Connector 20">
                    <a:extLst>
                      <a:ext uri="{FF2B5EF4-FFF2-40B4-BE49-F238E27FC236}">
                        <a16:creationId xmlns:a16="http://schemas.microsoft.com/office/drawing/2014/main" id="{71D82586-BEEF-409A-B0AB-364263AA22A9}"/>
                      </a:ext>
                    </a:extLst>
                  </p:cNvPr>
                  <p:cNvCxnSpPr>
                    <a:cxnSpLocks/>
                    <a:stCxn id="36" idx="0"/>
                    <a:endCxn id="20" idx="3"/>
                  </p:cNvCxnSpPr>
                  <p:nvPr/>
                </p:nvCxnSpPr>
                <p:spPr>
                  <a:xfrm flipV="1">
                    <a:off x="1586439" y="4571570"/>
                    <a:ext cx="280491" cy="506355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2" name="Star: 5 Points 21">
                    <a:extLst>
                      <a:ext uri="{FF2B5EF4-FFF2-40B4-BE49-F238E27FC236}">
                        <a16:creationId xmlns:a16="http://schemas.microsoft.com/office/drawing/2014/main" id="{EA5E4CE0-DC4D-489A-9D37-9F2E7B0C6536}"/>
                      </a:ext>
                    </a:extLst>
                  </p:cNvPr>
                  <p:cNvSpPr/>
                  <p:nvPr/>
                </p:nvSpPr>
                <p:spPr>
                  <a:xfrm>
                    <a:off x="2905443" y="5061215"/>
                    <a:ext cx="233361" cy="233361"/>
                  </a:xfrm>
                  <a:prstGeom prst="star5">
                    <a:avLst/>
                  </a:pr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L"/>
                  </a:p>
                </p:txBody>
              </p:sp>
              <p:cxnSp>
                <p:nvCxnSpPr>
                  <p:cNvPr id="23" name="Straight Connector 22">
                    <a:extLst>
                      <a:ext uri="{FF2B5EF4-FFF2-40B4-BE49-F238E27FC236}">
                        <a16:creationId xmlns:a16="http://schemas.microsoft.com/office/drawing/2014/main" id="{5EBE7D43-9A5C-4825-BE3E-FA060FA1FE7D}"/>
                      </a:ext>
                    </a:extLst>
                  </p:cNvPr>
                  <p:cNvCxnSpPr>
                    <a:cxnSpLocks/>
                    <a:stCxn id="20" idx="5"/>
                    <a:endCxn id="22" idx="1"/>
                  </p:cNvCxnSpPr>
                  <p:nvPr/>
                </p:nvCxnSpPr>
                <p:spPr>
                  <a:xfrm>
                    <a:off x="2008311" y="4571570"/>
                    <a:ext cx="897132" cy="578781"/>
                  </a:xfrm>
                  <a:prstGeom prst="line">
                    <a:avLst/>
                  </a:prstGeom>
                  <a:ln>
                    <a:headEnd type="none" w="med" len="med"/>
                    <a:tailEnd type="triangl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9" name="TextBox 18">
                      <a:extLst>
                        <a:ext uri="{FF2B5EF4-FFF2-40B4-BE49-F238E27FC236}">
                          <a16:creationId xmlns:a16="http://schemas.microsoft.com/office/drawing/2014/main" id="{FEAC576D-A35D-459B-9E8F-51FE0E44512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583719" y="5550909"/>
                      <a:ext cx="455701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𝑜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oMath>
                        </m:oMathPara>
                      </a14:m>
                      <a:endParaRPr lang="en-IL" dirty="0"/>
                    </a:p>
                  </p:txBody>
                </p:sp>
              </mc:Choice>
              <mc:Fallback xmlns="">
                <p:sp>
                  <p:nvSpPr>
                    <p:cNvPr id="19" name="TextBox 18">
                      <a:extLst>
                        <a:ext uri="{FF2B5EF4-FFF2-40B4-BE49-F238E27FC236}">
                          <a16:creationId xmlns:a16="http://schemas.microsoft.com/office/drawing/2014/main" id="{FEAC576D-A35D-459B-9E8F-51FE0E445123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583719" y="5550909"/>
                      <a:ext cx="455701" cy="369332"/>
                    </a:xfrm>
                    <a:prstGeom prst="rect">
                      <a:avLst/>
                    </a:prstGeom>
                    <a:blipFill>
                      <a:blip r:embed="rId12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IL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AF073364-C9CE-43D3-BE59-A7454E8453BB}"/>
                      </a:ext>
                    </a:extLst>
                  </p:cNvPr>
                  <p:cNvSpPr txBox="1"/>
                  <p:nvPr/>
                </p:nvSpPr>
                <p:spPr>
                  <a:xfrm>
                    <a:off x="2308752" y="5352105"/>
                    <a:ext cx="979948" cy="37305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{"/>
                              <m:endChr m:val="}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d>
                        </m:oMath>
                      </m:oMathPara>
                    </a14:m>
                    <a:endParaRPr lang="en-IL" dirty="0"/>
                  </a:p>
                </p:txBody>
              </p:sp>
            </mc:Choice>
            <mc:Fallback xmlns=""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AF073364-C9CE-43D3-BE59-A7454E8453B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308752" y="5352105"/>
                    <a:ext cx="979948" cy="373051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b="-1639"/>
                    </a:stretch>
                  </a:blipFill>
                </p:spPr>
                <p:txBody>
                  <a:bodyPr/>
                  <a:lstStyle/>
                  <a:p>
                    <a:r>
                      <a:rPr lang="en-IL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0143A9CC-C4C9-47E9-97EA-E00626547FC0}"/>
              </a:ext>
            </a:extLst>
          </p:cNvPr>
          <p:cNvSpPr txBox="1"/>
          <p:nvPr/>
        </p:nvSpPr>
        <p:spPr>
          <a:xfrm>
            <a:off x="8984974" y="187724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330B0B28-468E-43C4-A8A9-3A653466CF29}"/>
                  </a:ext>
                </a:extLst>
              </p:cNvPr>
              <p:cNvSpPr txBox="1"/>
              <p:nvPr/>
            </p:nvSpPr>
            <p:spPr>
              <a:xfrm>
                <a:off x="477875" y="3155333"/>
                <a:ext cx="6097656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Example with order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𝑂𝑏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𝑂𝑏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𝑂𝑏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𝑂𝑏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𝑂𝑏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𝑂𝑏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𝑂𝑏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IL" sz="2400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330B0B28-468E-43C4-A8A9-3A653466CF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875" y="3155333"/>
                <a:ext cx="6097656" cy="830997"/>
              </a:xfrm>
              <a:prstGeom prst="rect">
                <a:avLst/>
              </a:prstGeom>
              <a:blipFill>
                <a:blip r:embed="rId14"/>
                <a:stretch>
                  <a:fillRect l="-1499" t="-5882" b="-9559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Arrow: Down 71">
            <a:extLst>
              <a:ext uri="{FF2B5EF4-FFF2-40B4-BE49-F238E27FC236}">
                <a16:creationId xmlns:a16="http://schemas.microsoft.com/office/drawing/2014/main" id="{AE543AF5-C3AC-4F72-8C1C-BF268FB492D6}"/>
              </a:ext>
            </a:extLst>
          </p:cNvPr>
          <p:cNvSpPr/>
          <p:nvPr/>
        </p:nvSpPr>
        <p:spPr>
          <a:xfrm rot="10800000">
            <a:off x="4146122" y="3998897"/>
            <a:ext cx="257638" cy="74784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EA4E6DE-9D8C-40D9-9BFB-E64D94423BD6}"/>
              </a:ext>
            </a:extLst>
          </p:cNvPr>
          <p:cNvSpPr txBox="1"/>
          <p:nvPr/>
        </p:nvSpPr>
        <p:spPr>
          <a:xfrm>
            <a:off x="537576" y="1773454"/>
            <a:ext cx="70955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/>
              <a:t>The process in Step2.a is iterative.</a:t>
            </a:r>
            <a:br>
              <a:rPr lang="en-US" sz="2400" dirty="0"/>
            </a:br>
            <a:r>
              <a:rPr lang="en-US" sz="2400" dirty="0"/>
              <a:t>Order of objects is important and must be determined.</a:t>
            </a:r>
          </a:p>
        </p:txBody>
      </p:sp>
    </p:spTree>
    <p:extLst>
      <p:ext uri="{BB962C8B-B14F-4D97-AF65-F5344CB8AC3E}">
        <p14:creationId xmlns:p14="http://schemas.microsoft.com/office/powerpoint/2010/main" val="32306667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790EB8-987A-43C7-8C50-3DE5050F16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BD0CC-423F-4B58-AFF5-83B6DD233671}" type="slidenum">
              <a:rPr lang="en-IL" smtClean="0"/>
              <a:t>23</a:t>
            </a:fld>
            <a:endParaRPr lang="en-IL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AA6E29-1BF0-4350-82DE-5A20C99204E8}"/>
              </a:ext>
            </a:extLst>
          </p:cNvPr>
          <p:cNvSpPr txBox="1"/>
          <p:nvPr/>
        </p:nvSpPr>
        <p:spPr>
          <a:xfrm>
            <a:off x="477875" y="186637"/>
            <a:ext cx="34289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Step2.a : </a:t>
            </a:r>
            <a:br>
              <a:rPr lang="en-US" dirty="0"/>
            </a:br>
            <a:r>
              <a:rPr lang="en-US" dirty="0"/>
              <a:t>Group objects that are close and are hypothesized to be of the same class</a:t>
            </a:r>
            <a:endParaRPr lang="en-IL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309F134-BF5D-419F-B54E-90884BC510CC}"/>
              </a:ext>
            </a:extLst>
          </p:cNvPr>
          <p:cNvGrpSpPr/>
          <p:nvPr/>
        </p:nvGrpSpPr>
        <p:grpSpPr>
          <a:xfrm>
            <a:off x="7659421" y="1549148"/>
            <a:ext cx="3353470" cy="4647446"/>
            <a:chOff x="1337050" y="2179243"/>
            <a:chExt cx="3353470" cy="4647446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EE3064D4-F974-47DD-9E10-76B9F4EC4DC4}"/>
                </a:ext>
              </a:extLst>
            </p:cNvPr>
            <p:cNvGrpSpPr/>
            <p:nvPr/>
          </p:nvGrpSpPr>
          <p:grpSpPr>
            <a:xfrm>
              <a:off x="2767596" y="3121485"/>
              <a:ext cx="814769" cy="1332025"/>
              <a:chOff x="2596659" y="2825161"/>
              <a:chExt cx="632311" cy="1033733"/>
            </a:xfrm>
          </p:grpSpPr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334EA55E-44FF-41FD-A8F7-082C376E33B2}"/>
                  </a:ext>
                </a:extLst>
              </p:cNvPr>
              <p:cNvSpPr/>
              <p:nvPr/>
            </p:nvSpPr>
            <p:spPr>
              <a:xfrm>
                <a:off x="3029027" y="3481630"/>
                <a:ext cx="199943" cy="199943"/>
              </a:xfrm>
              <a:prstGeom prst="ellipse">
                <a:avLst/>
              </a:prstGeom>
              <a:solidFill>
                <a:srgbClr val="00B0F0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/>
              </a:p>
            </p:txBody>
          </p:sp>
          <p:cxnSp>
            <p:nvCxnSpPr>
              <p:cNvPr id="55" name="Straight Arrow Connector 54">
                <a:extLst>
                  <a:ext uri="{FF2B5EF4-FFF2-40B4-BE49-F238E27FC236}">
                    <a16:creationId xmlns:a16="http://schemas.microsoft.com/office/drawing/2014/main" id="{F72C45E1-96A7-421C-9808-7D0518E339C6}"/>
                  </a:ext>
                </a:extLst>
              </p:cNvPr>
              <p:cNvCxnSpPr>
                <a:cxnSpLocks/>
                <a:stCxn id="29" idx="7"/>
                <a:endCxn id="54" idx="2"/>
              </p:cNvCxnSpPr>
              <p:nvPr/>
            </p:nvCxnSpPr>
            <p:spPr>
              <a:xfrm flipV="1">
                <a:off x="2639028" y="3581602"/>
                <a:ext cx="389999" cy="27729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" name="Star: 5 Points 55">
                <a:extLst>
                  <a:ext uri="{FF2B5EF4-FFF2-40B4-BE49-F238E27FC236}">
                    <a16:creationId xmlns:a16="http://schemas.microsoft.com/office/drawing/2014/main" id="{E8A5BF6F-6716-4F69-8E4D-748BB90E3B5A}"/>
                  </a:ext>
                </a:extLst>
              </p:cNvPr>
              <p:cNvSpPr/>
              <p:nvPr/>
            </p:nvSpPr>
            <p:spPr>
              <a:xfrm>
                <a:off x="2596659" y="2825161"/>
                <a:ext cx="233361" cy="233361"/>
              </a:xfrm>
              <a:prstGeom prst="star5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/>
              </a:p>
            </p:txBody>
          </p: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081E50A1-F497-4B04-83C8-64B023008895}"/>
                  </a:ext>
                </a:extLst>
              </p:cNvPr>
              <p:cNvCxnSpPr>
                <a:cxnSpLocks/>
                <a:stCxn id="54" idx="1"/>
              </p:cNvCxnSpPr>
              <p:nvPr/>
            </p:nvCxnSpPr>
            <p:spPr>
              <a:xfrm flipH="1" flipV="1">
                <a:off x="2789738" y="3152323"/>
                <a:ext cx="268570" cy="358588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027F8D3B-AEDD-4D16-8764-46BBEC55394C}"/>
                </a:ext>
              </a:extLst>
            </p:cNvPr>
            <p:cNvGrpSpPr/>
            <p:nvPr/>
          </p:nvGrpSpPr>
          <p:grpSpPr>
            <a:xfrm>
              <a:off x="2694660" y="2806213"/>
              <a:ext cx="1995860" cy="1198901"/>
              <a:chOff x="2540056" y="2580490"/>
              <a:chExt cx="1548910" cy="930421"/>
            </a:xfrm>
          </p:grpSpPr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B86E54A9-3064-4944-91F0-9F2BC8016A43}"/>
                  </a:ext>
                </a:extLst>
              </p:cNvPr>
              <p:cNvSpPr/>
              <p:nvPr/>
            </p:nvSpPr>
            <p:spPr>
              <a:xfrm>
                <a:off x="3889023" y="3076883"/>
                <a:ext cx="199943" cy="199943"/>
              </a:xfrm>
              <a:prstGeom prst="ellipse">
                <a:avLst/>
              </a:prstGeom>
              <a:solidFill>
                <a:srgbClr val="00B0F0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/>
              </a:p>
            </p:txBody>
          </p:sp>
          <p:cxnSp>
            <p:nvCxnSpPr>
              <p:cNvPr id="51" name="Straight Arrow Connector 50">
                <a:extLst>
                  <a:ext uri="{FF2B5EF4-FFF2-40B4-BE49-F238E27FC236}">
                    <a16:creationId xmlns:a16="http://schemas.microsoft.com/office/drawing/2014/main" id="{BE2EF9FD-1B6E-45BD-A1D4-43782042FA5E}"/>
                  </a:ext>
                </a:extLst>
              </p:cNvPr>
              <p:cNvCxnSpPr>
                <a:cxnSpLocks/>
                <a:stCxn id="54" idx="7"/>
                <a:endCxn id="50" idx="2"/>
              </p:cNvCxnSpPr>
              <p:nvPr/>
            </p:nvCxnSpPr>
            <p:spPr>
              <a:xfrm flipV="1">
                <a:off x="3199689" y="3176855"/>
                <a:ext cx="689334" cy="33405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Isosceles Triangle 51">
                <a:extLst>
                  <a:ext uri="{FF2B5EF4-FFF2-40B4-BE49-F238E27FC236}">
                    <a16:creationId xmlns:a16="http://schemas.microsoft.com/office/drawing/2014/main" id="{CF5A3B46-0C1A-40A3-B206-59476145A865}"/>
                  </a:ext>
                </a:extLst>
              </p:cNvPr>
              <p:cNvSpPr/>
              <p:nvPr/>
            </p:nvSpPr>
            <p:spPr>
              <a:xfrm>
                <a:off x="2540056" y="2580490"/>
                <a:ext cx="197943" cy="170641"/>
              </a:xfrm>
              <a:prstGeom prst="triangl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/>
              </a:p>
            </p:txBody>
          </p: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3A9DF775-84F1-4046-B095-256B4C2C7A47}"/>
                  </a:ext>
                </a:extLst>
              </p:cNvPr>
              <p:cNvCxnSpPr>
                <a:cxnSpLocks/>
                <a:stCxn id="50" idx="1"/>
                <a:endCxn id="52" idx="4"/>
              </p:cNvCxnSpPr>
              <p:nvPr/>
            </p:nvCxnSpPr>
            <p:spPr>
              <a:xfrm flipH="1" flipV="1">
                <a:off x="2737999" y="2751131"/>
                <a:ext cx="1180305" cy="35503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5A8302AA-3CC0-4ABA-9055-0A3C6E04A5A4}"/>
                </a:ext>
              </a:extLst>
            </p:cNvPr>
            <p:cNvGrpSpPr/>
            <p:nvPr/>
          </p:nvGrpSpPr>
          <p:grpSpPr>
            <a:xfrm>
              <a:off x="2810835" y="2333857"/>
              <a:ext cx="1750866" cy="1111987"/>
              <a:chOff x="2630215" y="2213913"/>
              <a:chExt cx="1358780" cy="862970"/>
            </a:xfrm>
          </p:grpSpPr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CF9DA3B8-E9F1-4D8A-A53B-25201BEB43C6}"/>
                  </a:ext>
                </a:extLst>
              </p:cNvPr>
              <p:cNvSpPr/>
              <p:nvPr/>
            </p:nvSpPr>
            <p:spPr>
              <a:xfrm>
                <a:off x="3471579" y="2433654"/>
                <a:ext cx="199943" cy="199943"/>
              </a:xfrm>
              <a:prstGeom prst="ellipse">
                <a:avLst/>
              </a:prstGeom>
              <a:solidFill>
                <a:srgbClr val="00B0F0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/>
              </a:p>
            </p:txBody>
          </p:sp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DCA639CE-A936-4DBF-9347-B2BB54B2C4C8}"/>
                  </a:ext>
                </a:extLst>
              </p:cNvPr>
              <p:cNvCxnSpPr>
                <a:cxnSpLocks/>
                <a:stCxn id="50" idx="0"/>
                <a:endCxn id="46" idx="5"/>
              </p:cNvCxnSpPr>
              <p:nvPr/>
            </p:nvCxnSpPr>
            <p:spPr>
              <a:xfrm flipH="1" flipV="1">
                <a:off x="3642241" y="2604316"/>
                <a:ext cx="346754" cy="47256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Isosceles Triangle 47">
                <a:extLst>
                  <a:ext uri="{FF2B5EF4-FFF2-40B4-BE49-F238E27FC236}">
                    <a16:creationId xmlns:a16="http://schemas.microsoft.com/office/drawing/2014/main" id="{76F60EA7-15FB-4908-9080-3C88C3567CF6}"/>
                  </a:ext>
                </a:extLst>
              </p:cNvPr>
              <p:cNvSpPr/>
              <p:nvPr/>
            </p:nvSpPr>
            <p:spPr>
              <a:xfrm>
                <a:off x="2630215" y="2213913"/>
                <a:ext cx="197943" cy="170641"/>
              </a:xfrm>
              <a:prstGeom prst="triangl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/>
              </a:p>
            </p:txBody>
          </p: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E9CF8244-DA4A-4400-8849-10701B89A104}"/>
                  </a:ext>
                </a:extLst>
              </p:cNvPr>
              <p:cNvCxnSpPr>
                <a:cxnSpLocks/>
                <a:stCxn id="46" idx="2"/>
              </p:cNvCxnSpPr>
              <p:nvPr/>
            </p:nvCxnSpPr>
            <p:spPr>
              <a:xfrm flipH="1" flipV="1">
                <a:off x="2878977" y="2368034"/>
                <a:ext cx="592602" cy="165592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5320414F-943A-412F-8EEB-724963352F34}"/>
                </a:ext>
              </a:extLst>
            </p:cNvPr>
            <p:cNvGrpSpPr/>
            <p:nvPr/>
          </p:nvGrpSpPr>
          <p:grpSpPr>
            <a:xfrm>
              <a:off x="1694226" y="2179243"/>
              <a:ext cx="2725221" cy="4647446"/>
              <a:chOff x="1694226" y="2179243"/>
              <a:chExt cx="2725221" cy="464744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A81260BA-5040-4801-A351-76E56E77AD0F}"/>
                      </a:ext>
                    </a:extLst>
                  </p:cNvPr>
                  <p:cNvSpPr txBox="1"/>
                  <p:nvPr/>
                </p:nvSpPr>
                <p:spPr>
                  <a:xfrm>
                    <a:off x="3314251" y="6454728"/>
                    <a:ext cx="719621" cy="37196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𝑂𝑏</m:t>
                          </m:r>
                          <m:sSubSup>
                            <m:sSubSupPr>
                              <m:ctrlP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</m:oMath>
                      </m:oMathPara>
                    </a14:m>
                    <a:endParaRPr lang="en-IL" dirty="0">
                      <a:solidFill>
                        <a:srgbClr val="7030A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A81260BA-5040-4801-A351-76E56E77AD0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314251" y="6454728"/>
                    <a:ext cx="719621" cy="371961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b="-12903"/>
                    </a:stretch>
                  </a:blipFill>
                </p:spPr>
                <p:txBody>
                  <a:bodyPr/>
                  <a:lstStyle/>
                  <a:p>
                    <a:r>
                      <a:rPr lang="en-I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1E7355A6-4045-436C-868D-267D31D62439}"/>
                      </a:ext>
                    </a:extLst>
                  </p:cNvPr>
                  <p:cNvSpPr txBox="1"/>
                  <p:nvPr/>
                </p:nvSpPr>
                <p:spPr>
                  <a:xfrm>
                    <a:off x="3396403" y="6149793"/>
                    <a:ext cx="724557" cy="37446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𝑂𝑏</m:t>
                          </m:r>
                          <m:sSubSup>
                            <m:sSubSupPr>
                              <m:ctrlP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</m:oMath>
                      </m:oMathPara>
                    </a14:m>
                    <a:endParaRPr lang="en-IL" dirty="0">
                      <a:solidFill>
                        <a:srgbClr val="7030A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1E7355A6-4045-436C-868D-267D31D6243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396403" y="6149793"/>
                    <a:ext cx="724557" cy="374461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b="-12903"/>
                    </a:stretch>
                  </a:blipFill>
                </p:spPr>
                <p:txBody>
                  <a:bodyPr/>
                  <a:lstStyle/>
                  <a:p>
                    <a:r>
                      <a:rPr lang="en-I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9764DABE-2C6C-488E-80E9-0FD26D57C757}"/>
                      </a:ext>
                    </a:extLst>
                  </p:cNvPr>
                  <p:cNvSpPr txBox="1"/>
                  <p:nvPr/>
                </p:nvSpPr>
                <p:spPr>
                  <a:xfrm>
                    <a:off x="3694890" y="5880883"/>
                    <a:ext cx="724557" cy="37587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𝑂𝑏</m:t>
                          </m:r>
                          <m:sSubSup>
                            <m:sSubSupPr>
                              <m:ctrlP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</m:oMath>
                      </m:oMathPara>
                    </a14:m>
                    <a:endParaRPr lang="en-IL" dirty="0">
                      <a:solidFill>
                        <a:srgbClr val="7030A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9764DABE-2C6C-488E-80E9-0FD26D57C75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694890" y="5880883"/>
                    <a:ext cx="724557" cy="37587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b="-12903"/>
                    </a:stretch>
                  </a:blipFill>
                </p:spPr>
                <p:txBody>
                  <a:bodyPr/>
                  <a:lstStyle/>
                  <a:p>
                    <a:r>
                      <a:rPr lang="en-I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2" name="TextBox 41">
                    <a:extLst>
                      <a:ext uri="{FF2B5EF4-FFF2-40B4-BE49-F238E27FC236}">
                        <a16:creationId xmlns:a16="http://schemas.microsoft.com/office/drawing/2014/main" id="{F64E8658-DB98-41F2-A0EB-C6BAB5EF750C}"/>
                      </a:ext>
                    </a:extLst>
                  </p:cNvPr>
                  <p:cNvSpPr txBox="1"/>
                  <p:nvPr/>
                </p:nvSpPr>
                <p:spPr>
                  <a:xfrm>
                    <a:off x="1694226" y="3280883"/>
                    <a:ext cx="724557" cy="37753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𝑂𝑏</m:t>
                          </m:r>
                          <m:sSubSup>
                            <m:sSubSupPr>
                              <m:ctrlP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  <m:sup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p>
                          </m:sSubSup>
                        </m:oMath>
                      </m:oMathPara>
                    </a14:m>
                    <a:endParaRPr lang="en-IL" dirty="0">
                      <a:solidFill>
                        <a:srgbClr val="7030A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2" name="TextBox 41">
                    <a:extLst>
                      <a:ext uri="{FF2B5EF4-FFF2-40B4-BE49-F238E27FC236}">
                        <a16:creationId xmlns:a16="http://schemas.microsoft.com/office/drawing/2014/main" id="{F64E8658-DB98-41F2-A0EB-C6BAB5EF750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694226" y="3280883"/>
                    <a:ext cx="724557" cy="377539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b="-12903"/>
                    </a:stretch>
                  </a:blipFill>
                </p:spPr>
                <p:txBody>
                  <a:bodyPr/>
                  <a:lstStyle/>
                  <a:p>
                    <a:r>
                      <a:rPr lang="en-I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3" name="TextBox 42">
                    <a:extLst>
                      <a:ext uri="{FF2B5EF4-FFF2-40B4-BE49-F238E27FC236}">
                        <a16:creationId xmlns:a16="http://schemas.microsoft.com/office/drawing/2014/main" id="{AE7BEBD8-4A09-41C1-9FB6-11BEAA0D804F}"/>
                      </a:ext>
                    </a:extLst>
                  </p:cNvPr>
                  <p:cNvSpPr txBox="1"/>
                  <p:nvPr/>
                </p:nvSpPr>
                <p:spPr>
                  <a:xfrm>
                    <a:off x="2133805" y="2957597"/>
                    <a:ext cx="724557" cy="38433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𝑂𝑏</m:t>
                          </m:r>
                          <m:sSubSup>
                            <m:sSubSupPr>
                              <m:ctrlP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  <m:sup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p>
                          </m:sSubSup>
                        </m:oMath>
                      </m:oMathPara>
                    </a14:m>
                    <a:endParaRPr lang="en-IL" dirty="0">
                      <a:solidFill>
                        <a:srgbClr val="7030A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3" name="TextBox 42">
                    <a:extLst>
                      <a:ext uri="{FF2B5EF4-FFF2-40B4-BE49-F238E27FC236}">
                        <a16:creationId xmlns:a16="http://schemas.microsoft.com/office/drawing/2014/main" id="{AE7BEBD8-4A09-41C1-9FB6-11BEAA0D804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33805" y="2957597"/>
                    <a:ext cx="724557" cy="384336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b="-12698"/>
                    </a:stretch>
                  </a:blipFill>
                </p:spPr>
                <p:txBody>
                  <a:bodyPr/>
                  <a:lstStyle/>
                  <a:p>
                    <a:r>
                      <a:rPr lang="en-I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4" name="TextBox 43">
                    <a:extLst>
                      <a:ext uri="{FF2B5EF4-FFF2-40B4-BE49-F238E27FC236}">
                        <a16:creationId xmlns:a16="http://schemas.microsoft.com/office/drawing/2014/main" id="{F519D98B-BCA2-45C1-93EC-B37E409A9D20}"/>
                      </a:ext>
                    </a:extLst>
                  </p:cNvPr>
                  <p:cNvSpPr txBox="1"/>
                  <p:nvPr/>
                </p:nvSpPr>
                <p:spPr>
                  <a:xfrm>
                    <a:off x="2105884" y="2545453"/>
                    <a:ext cx="724557" cy="37362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𝑂𝑏</m:t>
                          </m:r>
                          <m:sSubSup>
                            <m:sSubSup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  <m:sup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p>
                          </m:sSubSup>
                        </m:oMath>
                      </m:oMathPara>
                    </a14:m>
                    <a:endParaRPr lang="en-IL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4" name="TextBox 43">
                    <a:extLst>
                      <a:ext uri="{FF2B5EF4-FFF2-40B4-BE49-F238E27FC236}">
                        <a16:creationId xmlns:a16="http://schemas.microsoft.com/office/drawing/2014/main" id="{F519D98B-BCA2-45C1-93EC-B37E409A9D2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05884" y="2545453"/>
                    <a:ext cx="724557" cy="373628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b="-14754"/>
                    </a:stretch>
                  </a:blipFill>
                </p:spPr>
                <p:txBody>
                  <a:bodyPr/>
                  <a:lstStyle/>
                  <a:p>
                    <a:r>
                      <a:rPr lang="en-I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BD1B64C4-FD64-408F-B647-883A5E81C1B3}"/>
                      </a:ext>
                    </a:extLst>
                  </p:cNvPr>
                  <p:cNvSpPr txBox="1"/>
                  <p:nvPr/>
                </p:nvSpPr>
                <p:spPr>
                  <a:xfrm>
                    <a:off x="2215185" y="2179243"/>
                    <a:ext cx="705962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𝑂𝑏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b>
                          </m:sSub>
                        </m:oMath>
                      </m:oMathPara>
                    </a14:m>
                    <a:endParaRPr lang="en-IL" dirty="0"/>
                  </a:p>
                </p:txBody>
              </p:sp>
            </mc:Choice>
            <mc:Fallback xmlns=""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BD1B64C4-FD64-408F-B647-883A5E81C1B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15185" y="2179243"/>
                    <a:ext cx="705962" cy="36933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b="-13115"/>
                    </a:stretch>
                  </a:blipFill>
                </p:spPr>
                <p:txBody>
                  <a:bodyPr/>
                  <a:lstStyle/>
                  <a:p>
                    <a:r>
                      <a:rPr lang="en-IL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13F99FA3-6C6C-401B-95B9-7C0976FA5176}"/>
                </a:ext>
              </a:extLst>
            </p:cNvPr>
            <p:cNvGrpSpPr/>
            <p:nvPr/>
          </p:nvGrpSpPr>
          <p:grpSpPr>
            <a:xfrm>
              <a:off x="1337050" y="6024302"/>
              <a:ext cx="2138028" cy="646729"/>
              <a:chOff x="1337050" y="6024302"/>
              <a:chExt cx="2138028" cy="646729"/>
            </a:xfrm>
          </p:grpSpPr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99906068-FC7A-4968-A20F-6E573767B11D}"/>
                  </a:ext>
                </a:extLst>
              </p:cNvPr>
              <p:cNvGrpSpPr/>
              <p:nvPr/>
            </p:nvGrpSpPr>
            <p:grpSpPr>
              <a:xfrm>
                <a:off x="1337050" y="6024302"/>
                <a:ext cx="2138028" cy="546276"/>
                <a:chOff x="1486467" y="5077925"/>
                <a:chExt cx="1659241" cy="423944"/>
              </a:xfrm>
            </p:grpSpPr>
            <p:sp>
              <p:nvSpPr>
                <p:cNvPr id="36" name="Oval 35">
                  <a:extLst>
                    <a:ext uri="{FF2B5EF4-FFF2-40B4-BE49-F238E27FC236}">
                      <a16:creationId xmlns:a16="http://schemas.microsoft.com/office/drawing/2014/main" id="{0A6C453F-F15E-4944-8C26-19C056B4EEE0}"/>
                    </a:ext>
                  </a:extLst>
                </p:cNvPr>
                <p:cNvSpPr/>
                <p:nvPr/>
              </p:nvSpPr>
              <p:spPr>
                <a:xfrm>
                  <a:off x="1486467" y="5077925"/>
                  <a:ext cx="199943" cy="199943"/>
                </a:xfrm>
                <a:prstGeom prst="ellipse">
                  <a:avLst/>
                </a:prstGeom>
                <a:solidFill>
                  <a:srgbClr val="00B0F0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L"/>
                </a:p>
              </p:txBody>
            </p:sp>
            <p:cxnSp>
              <p:nvCxnSpPr>
                <p:cNvPr id="37" name="Straight Connector 36">
                  <a:extLst>
                    <a:ext uri="{FF2B5EF4-FFF2-40B4-BE49-F238E27FC236}">
                      <a16:creationId xmlns:a16="http://schemas.microsoft.com/office/drawing/2014/main" id="{A91C8C3A-5635-47F0-8C71-913E74FB25E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675068" y="5211635"/>
                  <a:ext cx="1153090" cy="146135"/>
                </a:xfrm>
                <a:prstGeom prst="line">
                  <a:avLst/>
                </a:prstGeom>
                <a:ln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8" name="Star: 5 Points 37">
                  <a:extLst>
                    <a:ext uri="{FF2B5EF4-FFF2-40B4-BE49-F238E27FC236}">
                      <a16:creationId xmlns:a16="http://schemas.microsoft.com/office/drawing/2014/main" id="{3B9E3D70-2B20-4CD8-B28D-262817BD06A5}"/>
                    </a:ext>
                  </a:extLst>
                </p:cNvPr>
                <p:cNvSpPr/>
                <p:nvPr/>
              </p:nvSpPr>
              <p:spPr>
                <a:xfrm>
                  <a:off x="2912347" y="5268508"/>
                  <a:ext cx="233361" cy="233361"/>
                </a:xfrm>
                <a:prstGeom prst="star5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L"/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18055026-EF2F-4762-A53E-643575604ECE}"/>
                      </a:ext>
                    </a:extLst>
                  </p:cNvPr>
                  <p:cNvSpPr txBox="1"/>
                  <p:nvPr/>
                </p:nvSpPr>
                <p:spPr>
                  <a:xfrm>
                    <a:off x="1722960" y="6298750"/>
                    <a:ext cx="970844" cy="37228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{"/>
                              <m:endChr m:val="}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b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bSup>
                            </m:e>
                          </m:d>
                        </m:oMath>
                      </m:oMathPara>
                    </a14:m>
                    <a:endParaRPr lang="en-IL" dirty="0"/>
                  </a:p>
                </p:txBody>
              </p:sp>
            </mc:Choice>
            <mc:Fallback xmlns=""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18055026-EF2F-4762-A53E-643575604EC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22960" y="6298750"/>
                    <a:ext cx="970844" cy="372281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b="-1639"/>
                    </a:stretch>
                  </a:blipFill>
                </p:spPr>
                <p:txBody>
                  <a:bodyPr/>
                  <a:lstStyle/>
                  <a:p>
                    <a:r>
                      <a:rPr lang="en-IL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CB0F8A43-2111-468E-9DBA-C5E54A6F7ED4}"/>
                </a:ext>
              </a:extLst>
            </p:cNvPr>
            <p:cNvGrpSpPr/>
            <p:nvPr/>
          </p:nvGrpSpPr>
          <p:grpSpPr>
            <a:xfrm>
              <a:off x="2009475" y="3326929"/>
              <a:ext cx="2030649" cy="2847722"/>
              <a:chOff x="2009475" y="3326929"/>
              <a:chExt cx="2030649" cy="2847722"/>
            </a:xfrm>
          </p:grpSpPr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2230CB05-E9B8-419A-91F6-9C63A0750DAC}"/>
                  </a:ext>
                </a:extLst>
              </p:cNvPr>
              <p:cNvGrpSpPr/>
              <p:nvPr/>
            </p:nvGrpSpPr>
            <p:grpSpPr>
              <a:xfrm>
                <a:off x="2009475" y="3326929"/>
                <a:ext cx="1730216" cy="2847722"/>
                <a:chOff x="2009475" y="3326929"/>
                <a:chExt cx="1730216" cy="2847722"/>
              </a:xfrm>
            </p:grpSpPr>
            <p:grpSp>
              <p:nvGrpSpPr>
                <p:cNvPr id="26" name="Group 25">
                  <a:extLst>
                    <a:ext uri="{FF2B5EF4-FFF2-40B4-BE49-F238E27FC236}">
                      <a16:creationId xmlns:a16="http://schemas.microsoft.com/office/drawing/2014/main" id="{0253D450-93BC-4193-8072-B6ABC6DFEBD0}"/>
                    </a:ext>
                  </a:extLst>
                </p:cNvPr>
                <p:cNvGrpSpPr/>
                <p:nvPr/>
              </p:nvGrpSpPr>
              <p:grpSpPr>
                <a:xfrm>
                  <a:off x="2009475" y="3326929"/>
                  <a:ext cx="1730216" cy="2847722"/>
                  <a:chOff x="2008310" y="2984598"/>
                  <a:chExt cx="1342754" cy="2210007"/>
                </a:xfrm>
              </p:grpSpPr>
              <p:cxnSp>
                <p:nvCxnSpPr>
                  <p:cNvPr id="28" name="Straight Arrow Connector 27">
                    <a:extLst>
                      <a:ext uri="{FF2B5EF4-FFF2-40B4-BE49-F238E27FC236}">
                        <a16:creationId xmlns:a16="http://schemas.microsoft.com/office/drawing/2014/main" id="{4DC4D5F5-1E3C-4ED8-A118-6731D78401C0}"/>
                      </a:ext>
                    </a:extLst>
                  </p:cNvPr>
                  <p:cNvCxnSpPr>
                    <a:cxnSpLocks/>
                    <a:stCxn id="20" idx="7"/>
                    <a:endCxn id="29" idx="3"/>
                  </p:cNvCxnSpPr>
                  <p:nvPr/>
                </p:nvCxnSpPr>
                <p:spPr>
                  <a:xfrm flipV="1">
                    <a:off x="2008311" y="4000275"/>
                    <a:ext cx="489336" cy="429914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9" name="Oval 28">
                    <a:extLst>
                      <a:ext uri="{FF2B5EF4-FFF2-40B4-BE49-F238E27FC236}">
                        <a16:creationId xmlns:a16="http://schemas.microsoft.com/office/drawing/2014/main" id="{B994796B-D038-4305-BE7E-5F1B3A0CDAA6}"/>
                      </a:ext>
                    </a:extLst>
                  </p:cNvPr>
                  <p:cNvSpPr/>
                  <p:nvPr/>
                </p:nvSpPr>
                <p:spPr>
                  <a:xfrm>
                    <a:off x="2468366" y="3829613"/>
                    <a:ext cx="199943" cy="199943"/>
                  </a:xfrm>
                  <a:prstGeom prst="ellipse">
                    <a:avLst/>
                  </a:prstGeom>
                  <a:solidFill>
                    <a:srgbClr val="00B0F0"/>
                  </a:solidFill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L"/>
                  </a:p>
                </p:txBody>
              </p:sp>
              <p:sp>
                <p:nvSpPr>
                  <p:cNvPr id="30" name="Star: 5 Points 29">
                    <a:extLst>
                      <a:ext uri="{FF2B5EF4-FFF2-40B4-BE49-F238E27FC236}">
                        <a16:creationId xmlns:a16="http://schemas.microsoft.com/office/drawing/2014/main" id="{4B9C2201-DE3C-4061-A826-42C37372111C}"/>
                      </a:ext>
                    </a:extLst>
                  </p:cNvPr>
                  <p:cNvSpPr/>
                  <p:nvPr/>
                </p:nvSpPr>
                <p:spPr>
                  <a:xfrm>
                    <a:off x="3117703" y="4961244"/>
                    <a:ext cx="233361" cy="233361"/>
                  </a:xfrm>
                  <a:prstGeom prst="star5">
                    <a:avLst/>
                  </a:pr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L"/>
                  </a:p>
                </p:txBody>
              </p:sp>
              <p:cxnSp>
                <p:nvCxnSpPr>
                  <p:cNvPr id="31" name="Straight Connector 30">
                    <a:extLst>
                      <a:ext uri="{FF2B5EF4-FFF2-40B4-BE49-F238E27FC236}">
                        <a16:creationId xmlns:a16="http://schemas.microsoft.com/office/drawing/2014/main" id="{66D05573-286C-4C92-B377-2066646B52E2}"/>
                      </a:ext>
                    </a:extLst>
                  </p:cNvPr>
                  <p:cNvCxnSpPr>
                    <a:cxnSpLocks/>
                    <a:stCxn id="29" idx="5"/>
                  </p:cNvCxnSpPr>
                  <p:nvPr/>
                </p:nvCxnSpPr>
                <p:spPr>
                  <a:xfrm>
                    <a:off x="2639028" y="4000275"/>
                    <a:ext cx="479898" cy="936919"/>
                  </a:xfrm>
                  <a:prstGeom prst="line">
                    <a:avLst/>
                  </a:prstGeom>
                  <a:ln>
                    <a:headEnd type="none" w="med" len="med"/>
                    <a:tailEnd type="triangl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2" name="Star: 5 Points 31">
                    <a:extLst>
                      <a:ext uri="{FF2B5EF4-FFF2-40B4-BE49-F238E27FC236}">
                        <a16:creationId xmlns:a16="http://schemas.microsoft.com/office/drawing/2014/main" id="{63F56C8F-2B28-4BCE-973B-5F683AF33971}"/>
                      </a:ext>
                    </a:extLst>
                  </p:cNvPr>
                  <p:cNvSpPr/>
                  <p:nvPr/>
                </p:nvSpPr>
                <p:spPr>
                  <a:xfrm>
                    <a:off x="2277163" y="2984598"/>
                    <a:ext cx="233361" cy="233361"/>
                  </a:xfrm>
                  <a:prstGeom prst="star5">
                    <a:avLst/>
                  </a:pr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L"/>
                  </a:p>
                </p:txBody>
              </p:sp>
              <p:cxnSp>
                <p:nvCxnSpPr>
                  <p:cNvPr id="33" name="Straight Connector 32">
                    <a:extLst>
                      <a:ext uri="{FF2B5EF4-FFF2-40B4-BE49-F238E27FC236}">
                        <a16:creationId xmlns:a16="http://schemas.microsoft.com/office/drawing/2014/main" id="{0F991B39-637C-4227-B2C2-EC0288866316}"/>
                      </a:ext>
                    </a:extLst>
                  </p:cNvPr>
                  <p:cNvCxnSpPr>
                    <a:cxnSpLocks/>
                    <a:stCxn id="29" idx="0"/>
                  </p:cNvCxnSpPr>
                  <p:nvPr/>
                </p:nvCxnSpPr>
                <p:spPr>
                  <a:xfrm flipH="1" flipV="1">
                    <a:off x="2441889" y="3343884"/>
                    <a:ext cx="126449" cy="485729"/>
                  </a:xfrm>
                  <a:prstGeom prst="line">
                    <a:avLst/>
                  </a:prstGeom>
                  <a:ln>
                    <a:headEnd type="none" w="med" len="med"/>
                    <a:tailEnd type="triangl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7" name="TextBox 26">
                      <a:extLst>
                        <a:ext uri="{FF2B5EF4-FFF2-40B4-BE49-F238E27FC236}">
                          <a16:creationId xmlns:a16="http://schemas.microsoft.com/office/drawing/2014/main" id="{E3246339-83AD-46DB-BD7B-2450A6AB7B6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274190" y="4851002"/>
                      <a:ext cx="441467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𝑜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oMath>
                        </m:oMathPara>
                      </a14:m>
                      <a:endParaRPr lang="en-IL" dirty="0"/>
                    </a:p>
                  </p:txBody>
                </p:sp>
              </mc:Choice>
              <mc:Fallback xmlns="">
                <p:sp>
                  <p:nvSpPr>
                    <p:cNvPr id="27" name="TextBox 26">
                      <a:extLst>
                        <a:ext uri="{FF2B5EF4-FFF2-40B4-BE49-F238E27FC236}">
                          <a16:creationId xmlns:a16="http://schemas.microsoft.com/office/drawing/2014/main" id="{E3246339-83AD-46DB-BD7B-2450A6AB7B6B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274190" y="4851002"/>
                      <a:ext cx="441467" cy="369332"/>
                    </a:xfrm>
                    <a:prstGeom prst="rect">
                      <a:avLst/>
                    </a:prstGeom>
                    <a:blipFill>
                      <a:blip r:embed="rId10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IL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1816F645-386B-480D-9B09-25BDD0ACECCE}"/>
                      </a:ext>
                    </a:extLst>
                  </p:cNvPr>
                  <p:cNvSpPr txBox="1"/>
                  <p:nvPr/>
                </p:nvSpPr>
                <p:spPr>
                  <a:xfrm>
                    <a:off x="3040684" y="4750413"/>
                    <a:ext cx="999440" cy="40363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{"/>
                              <m:endChr m:val="}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b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bSup>
                            </m:e>
                          </m:d>
                        </m:oMath>
                      </m:oMathPara>
                    </a14:m>
                    <a:endParaRPr lang="en-IL" dirty="0"/>
                  </a:p>
                </p:txBody>
              </p:sp>
            </mc:Choice>
            <mc:Fallback xmlns=""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1816F645-386B-480D-9B09-25BDD0ACECC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040684" y="4750413"/>
                    <a:ext cx="999440" cy="403637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L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ED87468F-783B-42B8-BAF9-BC955590D4B3}"/>
                </a:ext>
              </a:extLst>
            </p:cNvPr>
            <p:cNvGrpSpPr/>
            <p:nvPr/>
          </p:nvGrpSpPr>
          <p:grpSpPr>
            <a:xfrm>
              <a:off x="1465870" y="5151926"/>
              <a:ext cx="2000312" cy="1151543"/>
              <a:chOff x="1465870" y="5151926"/>
              <a:chExt cx="2000312" cy="1151543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BC0729C6-EDC9-43C4-82F5-74C6B6873E64}"/>
                  </a:ext>
                </a:extLst>
              </p:cNvPr>
              <p:cNvGrpSpPr/>
              <p:nvPr/>
            </p:nvGrpSpPr>
            <p:grpSpPr>
              <a:xfrm>
                <a:off x="1465870" y="5151926"/>
                <a:ext cx="2000312" cy="1151543"/>
                <a:chOff x="1465870" y="5151926"/>
                <a:chExt cx="2000312" cy="1151543"/>
              </a:xfrm>
            </p:grpSpPr>
            <p:grpSp>
              <p:nvGrpSpPr>
                <p:cNvPr id="18" name="Group 17">
                  <a:extLst>
                    <a:ext uri="{FF2B5EF4-FFF2-40B4-BE49-F238E27FC236}">
                      <a16:creationId xmlns:a16="http://schemas.microsoft.com/office/drawing/2014/main" id="{E5D518A4-84E2-4FBE-BB05-F6D53F59698F}"/>
                    </a:ext>
                  </a:extLst>
                </p:cNvPr>
                <p:cNvGrpSpPr/>
                <p:nvPr/>
              </p:nvGrpSpPr>
              <p:grpSpPr>
                <a:xfrm>
                  <a:off x="1465870" y="5151926"/>
                  <a:ext cx="2000312" cy="1151543"/>
                  <a:chOff x="1586439" y="4400908"/>
                  <a:chExt cx="1552365" cy="893668"/>
                </a:xfrm>
              </p:grpSpPr>
              <p:sp>
                <p:nvSpPr>
                  <p:cNvPr id="20" name="Oval 19">
                    <a:extLst>
                      <a:ext uri="{FF2B5EF4-FFF2-40B4-BE49-F238E27FC236}">
                        <a16:creationId xmlns:a16="http://schemas.microsoft.com/office/drawing/2014/main" id="{85A063FA-4B74-4CC8-B4BE-20C73100920B}"/>
                      </a:ext>
                    </a:extLst>
                  </p:cNvPr>
                  <p:cNvSpPr/>
                  <p:nvPr/>
                </p:nvSpPr>
                <p:spPr>
                  <a:xfrm>
                    <a:off x="1837649" y="4400908"/>
                    <a:ext cx="199943" cy="199943"/>
                  </a:xfrm>
                  <a:prstGeom prst="ellipse">
                    <a:avLst/>
                  </a:prstGeom>
                  <a:solidFill>
                    <a:srgbClr val="00B0F0"/>
                  </a:solidFill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L"/>
                  </a:p>
                </p:txBody>
              </p:sp>
              <p:cxnSp>
                <p:nvCxnSpPr>
                  <p:cNvPr id="21" name="Straight Arrow Connector 20">
                    <a:extLst>
                      <a:ext uri="{FF2B5EF4-FFF2-40B4-BE49-F238E27FC236}">
                        <a16:creationId xmlns:a16="http://schemas.microsoft.com/office/drawing/2014/main" id="{71D82586-BEEF-409A-B0AB-364263AA22A9}"/>
                      </a:ext>
                    </a:extLst>
                  </p:cNvPr>
                  <p:cNvCxnSpPr>
                    <a:cxnSpLocks/>
                    <a:stCxn id="36" idx="0"/>
                    <a:endCxn id="20" idx="3"/>
                  </p:cNvCxnSpPr>
                  <p:nvPr/>
                </p:nvCxnSpPr>
                <p:spPr>
                  <a:xfrm flipV="1">
                    <a:off x="1586439" y="4571570"/>
                    <a:ext cx="280491" cy="506355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2" name="Star: 5 Points 21">
                    <a:extLst>
                      <a:ext uri="{FF2B5EF4-FFF2-40B4-BE49-F238E27FC236}">
                        <a16:creationId xmlns:a16="http://schemas.microsoft.com/office/drawing/2014/main" id="{EA5E4CE0-DC4D-489A-9D37-9F2E7B0C6536}"/>
                      </a:ext>
                    </a:extLst>
                  </p:cNvPr>
                  <p:cNvSpPr/>
                  <p:nvPr/>
                </p:nvSpPr>
                <p:spPr>
                  <a:xfrm>
                    <a:off x="2905443" y="5061215"/>
                    <a:ext cx="233361" cy="233361"/>
                  </a:xfrm>
                  <a:prstGeom prst="star5">
                    <a:avLst/>
                  </a:pr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L"/>
                  </a:p>
                </p:txBody>
              </p:sp>
              <p:cxnSp>
                <p:nvCxnSpPr>
                  <p:cNvPr id="23" name="Straight Connector 22">
                    <a:extLst>
                      <a:ext uri="{FF2B5EF4-FFF2-40B4-BE49-F238E27FC236}">
                        <a16:creationId xmlns:a16="http://schemas.microsoft.com/office/drawing/2014/main" id="{5EBE7D43-9A5C-4825-BE3E-FA060FA1FE7D}"/>
                      </a:ext>
                    </a:extLst>
                  </p:cNvPr>
                  <p:cNvCxnSpPr>
                    <a:cxnSpLocks/>
                    <a:stCxn id="20" idx="5"/>
                    <a:endCxn id="22" idx="1"/>
                  </p:cNvCxnSpPr>
                  <p:nvPr/>
                </p:nvCxnSpPr>
                <p:spPr>
                  <a:xfrm>
                    <a:off x="2008311" y="4571570"/>
                    <a:ext cx="897132" cy="578781"/>
                  </a:xfrm>
                  <a:prstGeom prst="line">
                    <a:avLst/>
                  </a:prstGeom>
                  <a:ln>
                    <a:headEnd type="none" w="med" len="med"/>
                    <a:tailEnd type="triangl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9" name="TextBox 18">
                      <a:extLst>
                        <a:ext uri="{FF2B5EF4-FFF2-40B4-BE49-F238E27FC236}">
                          <a16:creationId xmlns:a16="http://schemas.microsoft.com/office/drawing/2014/main" id="{FEAC576D-A35D-459B-9E8F-51FE0E44512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583719" y="5550909"/>
                      <a:ext cx="455701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𝑜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oMath>
                        </m:oMathPara>
                      </a14:m>
                      <a:endParaRPr lang="en-IL" dirty="0"/>
                    </a:p>
                  </p:txBody>
                </p:sp>
              </mc:Choice>
              <mc:Fallback xmlns="">
                <p:sp>
                  <p:nvSpPr>
                    <p:cNvPr id="19" name="TextBox 18">
                      <a:extLst>
                        <a:ext uri="{FF2B5EF4-FFF2-40B4-BE49-F238E27FC236}">
                          <a16:creationId xmlns:a16="http://schemas.microsoft.com/office/drawing/2014/main" id="{FEAC576D-A35D-459B-9E8F-51FE0E445123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583719" y="5550909"/>
                      <a:ext cx="455701" cy="369332"/>
                    </a:xfrm>
                    <a:prstGeom prst="rect">
                      <a:avLst/>
                    </a:prstGeom>
                    <a:blipFill>
                      <a:blip r:embed="rId12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IL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AF073364-C9CE-43D3-BE59-A7454E8453BB}"/>
                      </a:ext>
                    </a:extLst>
                  </p:cNvPr>
                  <p:cNvSpPr txBox="1"/>
                  <p:nvPr/>
                </p:nvSpPr>
                <p:spPr>
                  <a:xfrm>
                    <a:off x="2308752" y="5352105"/>
                    <a:ext cx="979948" cy="37305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{"/>
                              <m:endChr m:val="}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d>
                        </m:oMath>
                      </m:oMathPara>
                    </a14:m>
                    <a:endParaRPr lang="en-IL" dirty="0"/>
                  </a:p>
                </p:txBody>
              </p:sp>
            </mc:Choice>
            <mc:Fallback xmlns=""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AF073364-C9CE-43D3-BE59-A7454E8453B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308752" y="5352105"/>
                    <a:ext cx="979948" cy="373051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b="-1639"/>
                    </a:stretch>
                  </a:blipFill>
                </p:spPr>
                <p:txBody>
                  <a:bodyPr/>
                  <a:lstStyle/>
                  <a:p>
                    <a:r>
                      <a:rPr lang="en-IL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0143A9CC-C4C9-47E9-97EA-E00626547FC0}"/>
              </a:ext>
            </a:extLst>
          </p:cNvPr>
          <p:cNvSpPr txBox="1"/>
          <p:nvPr/>
        </p:nvSpPr>
        <p:spPr>
          <a:xfrm>
            <a:off x="8984974" y="187724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330B0B28-468E-43C4-A8A9-3A653466CF29}"/>
                  </a:ext>
                </a:extLst>
              </p:cNvPr>
              <p:cNvSpPr txBox="1"/>
              <p:nvPr/>
            </p:nvSpPr>
            <p:spPr>
              <a:xfrm>
                <a:off x="477875" y="3155333"/>
                <a:ext cx="6097656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Example with order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𝑂𝑏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𝑂𝑏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𝑂𝑏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𝑂𝑏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𝑂𝑏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𝑂𝑏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𝑂𝑏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IL" sz="2400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330B0B28-468E-43C4-A8A9-3A653466CF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875" y="3155333"/>
                <a:ext cx="6097656" cy="830997"/>
              </a:xfrm>
              <a:prstGeom prst="rect">
                <a:avLst/>
              </a:prstGeom>
              <a:blipFill>
                <a:blip r:embed="rId14"/>
                <a:stretch>
                  <a:fillRect l="-1499" t="-5882" b="-9559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Arrow: Down 71">
            <a:extLst>
              <a:ext uri="{FF2B5EF4-FFF2-40B4-BE49-F238E27FC236}">
                <a16:creationId xmlns:a16="http://schemas.microsoft.com/office/drawing/2014/main" id="{AE543AF5-C3AC-4F72-8C1C-BF268FB492D6}"/>
              </a:ext>
            </a:extLst>
          </p:cNvPr>
          <p:cNvSpPr/>
          <p:nvPr/>
        </p:nvSpPr>
        <p:spPr>
          <a:xfrm rot="10800000">
            <a:off x="4824005" y="4005593"/>
            <a:ext cx="257638" cy="74784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93E0A7E-AFF3-4B57-82AC-37EB26B81BE4}"/>
              </a:ext>
            </a:extLst>
          </p:cNvPr>
          <p:cNvSpPr txBox="1"/>
          <p:nvPr/>
        </p:nvSpPr>
        <p:spPr>
          <a:xfrm>
            <a:off x="537576" y="1773454"/>
            <a:ext cx="70955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/>
              <a:t>The process in Step2.a is iterative.</a:t>
            </a:r>
            <a:br>
              <a:rPr lang="en-US" sz="2400" dirty="0"/>
            </a:br>
            <a:r>
              <a:rPr lang="en-US" sz="2400" dirty="0"/>
              <a:t>Order of objects is important and must be determined.</a:t>
            </a:r>
          </a:p>
        </p:txBody>
      </p:sp>
    </p:spTree>
    <p:extLst>
      <p:ext uri="{BB962C8B-B14F-4D97-AF65-F5344CB8AC3E}">
        <p14:creationId xmlns:p14="http://schemas.microsoft.com/office/powerpoint/2010/main" val="10767014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790EB8-987A-43C7-8C50-3DE5050F16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BD0CC-423F-4B58-AFF5-83B6DD233671}" type="slidenum">
              <a:rPr lang="en-IL" smtClean="0"/>
              <a:t>24</a:t>
            </a:fld>
            <a:endParaRPr lang="en-IL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AA6E29-1BF0-4350-82DE-5A20C99204E8}"/>
              </a:ext>
            </a:extLst>
          </p:cNvPr>
          <p:cNvSpPr txBox="1"/>
          <p:nvPr/>
        </p:nvSpPr>
        <p:spPr>
          <a:xfrm>
            <a:off x="477875" y="186637"/>
            <a:ext cx="34289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Step2.a : </a:t>
            </a:r>
            <a:br>
              <a:rPr lang="en-US" dirty="0"/>
            </a:br>
            <a:r>
              <a:rPr lang="en-US" dirty="0"/>
              <a:t>Group objects that are close and are hypothesized to be of the same class</a:t>
            </a:r>
            <a:endParaRPr lang="en-IL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309F134-BF5D-419F-B54E-90884BC510CC}"/>
              </a:ext>
            </a:extLst>
          </p:cNvPr>
          <p:cNvGrpSpPr/>
          <p:nvPr/>
        </p:nvGrpSpPr>
        <p:grpSpPr>
          <a:xfrm>
            <a:off x="7659421" y="1549148"/>
            <a:ext cx="3353470" cy="4649370"/>
            <a:chOff x="1337050" y="2179243"/>
            <a:chExt cx="3353470" cy="464937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EE3064D4-F974-47DD-9E10-76B9F4EC4DC4}"/>
                </a:ext>
              </a:extLst>
            </p:cNvPr>
            <p:cNvGrpSpPr/>
            <p:nvPr/>
          </p:nvGrpSpPr>
          <p:grpSpPr>
            <a:xfrm>
              <a:off x="2767596" y="3121485"/>
              <a:ext cx="814769" cy="1332025"/>
              <a:chOff x="2596659" y="2825161"/>
              <a:chExt cx="632311" cy="1033733"/>
            </a:xfrm>
          </p:grpSpPr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334EA55E-44FF-41FD-A8F7-082C376E33B2}"/>
                  </a:ext>
                </a:extLst>
              </p:cNvPr>
              <p:cNvSpPr/>
              <p:nvPr/>
            </p:nvSpPr>
            <p:spPr>
              <a:xfrm>
                <a:off x="3029027" y="3481630"/>
                <a:ext cx="199943" cy="199943"/>
              </a:xfrm>
              <a:prstGeom prst="ellipse">
                <a:avLst/>
              </a:prstGeom>
              <a:solidFill>
                <a:srgbClr val="00B0F0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/>
              </a:p>
            </p:txBody>
          </p:sp>
          <p:cxnSp>
            <p:nvCxnSpPr>
              <p:cNvPr id="55" name="Straight Arrow Connector 54">
                <a:extLst>
                  <a:ext uri="{FF2B5EF4-FFF2-40B4-BE49-F238E27FC236}">
                    <a16:creationId xmlns:a16="http://schemas.microsoft.com/office/drawing/2014/main" id="{F72C45E1-96A7-421C-9808-7D0518E339C6}"/>
                  </a:ext>
                </a:extLst>
              </p:cNvPr>
              <p:cNvCxnSpPr>
                <a:cxnSpLocks/>
                <a:stCxn id="29" idx="7"/>
                <a:endCxn id="54" idx="2"/>
              </p:cNvCxnSpPr>
              <p:nvPr/>
            </p:nvCxnSpPr>
            <p:spPr>
              <a:xfrm flipV="1">
                <a:off x="2639028" y="3581602"/>
                <a:ext cx="389999" cy="27729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" name="Star: 5 Points 55">
                <a:extLst>
                  <a:ext uri="{FF2B5EF4-FFF2-40B4-BE49-F238E27FC236}">
                    <a16:creationId xmlns:a16="http://schemas.microsoft.com/office/drawing/2014/main" id="{E8A5BF6F-6716-4F69-8E4D-748BB90E3B5A}"/>
                  </a:ext>
                </a:extLst>
              </p:cNvPr>
              <p:cNvSpPr/>
              <p:nvPr/>
            </p:nvSpPr>
            <p:spPr>
              <a:xfrm>
                <a:off x="2596659" y="2825161"/>
                <a:ext cx="233361" cy="233361"/>
              </a:xfrm>
              <a:prstGeom prst="star5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/>
              </a:p>
            </p:txBody>
          </p: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081E50A1-F497-4B04-83C8-64B023008895}"/>
                  </a:ext>
                </a:extLst>
              </p:cNvPr>
              <p:cNvCxnSpPr>
                <a:cxnSpLocks/>
                <a:stCxn id="54" idx="1"/>
              </p:cNvCxnSpPr>
              <p:nvPr/>
            </p:nvCxnSpPr>
            <p:spPr>
              <a:xfrm flipH="1" flipV="1">
                <a:off x="2789738" y="3152323"/>
                <a:ext cx="268570" cy="358588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027F8D3B-AEDD-4D16-8764-46BBEC55394C}"/>
                </a:ext>
              </a:extLst>
            </p:cNvPr>
            <p:cNvGrpSpPr/>
            <p:nvPr/>
          </p:nvGrpSpPr>
          <p:grpSpPr>
            <a:xfrm>
              <a:off x="2694660" y="2806213"/>
              <a:ext cx="1995860" cy="1198901"/>
              <a:chOff x="2540056" y="2580490"/>
              <a:chExt cx="1548910" cy="930421"/>
            </a:xfrm>
          </p:grpSpPr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B86E54A9-3064-4944-91F0-9F2BC8016A43}"/>
                  </a:ext>
                </a:extLst>
              </p:cNvPr>
              <p:cNvSpPr/>
              <p:nvPr/>
            </p:nvSpPr>
            <p:spPr>
              <a:xfrm>
                <a:off x="3889023" y="3076883"/>
                <a:ext cx="199943" cy="199943"/>
              </a:xfrm>
              <a:prstGeom prst="ellipse">
                <a:avLst/>
              </a:prstGeom>
              <a:solidFill>
                <a:srgbClr val="00B0F0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/>
              </a:p>
            </p:txBody>
          </p:sp>
          <p:cxnSp>
            <p:nvCxnSpPr>
              <p:cNvPr id="51" name="Straight Arrow Connector 50">
                <a:extLst>
                  <a:ext uri="{FF2B5EF4-FFF2-40B4-BE49-F238E27FC236}">
                    <a16:creationId xmlns:a16="http://schemas.microsoft.com/office/drawing/2014/main" id="{BE2EF9FD-1B6E-45BD-A1D4-43782042FA5E}"/>
                  </a:ext>
                </a:extLst>
              </p:cNvPr>
              <p:cNvCxnSpPr>
                <a:cxnSpLocks/>
                <a:stCxn id="54" idx="7"/>
                <a:endCxn id="50" idx="2"/>
              </p:cNvCxnSpPr>
              <p:nvPr/>
            </p:nvCxnSpPr>
            <p:spPr>
              <a:xfrm flipV="1">
                <a:off x="3199689" y="3176855"/>
                <a:ext cx="689334" cy="33405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Isosceles Triangle 51">
                <a:extLst>
                  <a:ext uri="{FF2B5EF4-FFF2-40B4-BE49-F238E27FC236}">
                    <a16:creationId xmlns:a16="http://schemas.microsoft.com/office/drawing/2014/main" id="{CF5A3B46-0C1A-40A3-B206-59476145A865}"/>
                  </a:ext>
                </a:extLst>
              </p:cNvPr>
              <p:cNvSpPr/>
              <p:nvPr/>
            </p:nvSpPr>
            <p:spPr>
              <a:xfrm>
                <a:off x="2540056" y="2580490"/>
                <a:ext cx="197943" cy="170641"/>
              </a:xfrm>
              <a:prstGeom prst="triangl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/>
              </a:p>
            </p:txBody>
          </p: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3A9DF775-84F1-4046-B095-256B4C2C7A47}"/>
                  </a:ext>
                </a:extLst>
              </p:cNvPr>
              <p:cNvCxnSpPr>
                <a:cxnSpLocks/>
                <a:stCxn id="50" idx="1"/>
                <a:endCxn id="52" idx="4"/>
              </p:cNvCxnSpPr>
              <p:nvPr/>
            </p:nvCxnSpPr>
            <p:spPr>
              <a:xfrm flipH="1" flipV="1">
                <a:off x="2737999" y="2751131"/>
                <a:ext cx="1180305" cy="35503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5A8302AA-3CC0-4ABA-9055-0A3C6E04A5A4}"/>
                </a:ext>
              </a:extLst>
            </p:cNvPr>
            <p:cNvGrpSpPr/>
            <p:nvPr/>
          </p:nvGrpSpPr>
          <p:grpSpPr>
            <a:xfrm>
              <a:off x="2810835" y="2333857"/>
              <a:ext cx="1750866" cy="1111987"/>
              <a:chOff x="2630215" y="2213913"/>
              <a:chExt cx="1358780" cy="862970"/>
            </a:xfrm>
          </p:grpSpPr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CF9DA3B8-E9F1-4D8A-A53B-25201BEB43C6}"/>
                  </a:ext>
                </a:extLst>
              </p:cNvPr>
              <p:cNvSpPr/>
              <p:nvPr/>
            </p:nvSpPr>
            <p:spPr>
              <a:xfrm>
                <a:off x="3471579" y="2433654"/>
                <a:ext cx="199943" cy="199943"/>
              </a:xfrm>
              <a:prstGeom prst="ellipse">
                <a:avLst/>
              </a:prstGeom>
              <a:solidFill>
                <a:srgbClr val="00B0F0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/>
              </a:p>
            </p:txBody>
          </p:sp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DCA639CE-A936-4DBF-9347-B2BB54B2C4C8}"/>
                  </a:ext>
                </a:extLst>
              </p:cNvPr>
              <p:cNvCxnSpPr>
                <a:cxnSpLocks/>
                <a:stCxn id="50" idx="0"/>
                <a:endCxn id="46" idx="5"/>
              </p:cNvCxnSpPr>
              <p:nvPr/>
            </p:nvCxnSpPr>
            <p:spPr>
              <a:xfrm flipH="1" flipV="1">
                <a:off x="3642241" y="2604316"/>
                <a:ext cx="346754" cy="47256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Isosceles Triangle 47">
                <a:extLst>
                  <a:ext uri="{FF2B5EF4-FFF2-40B4-BE49-F238E27FC236}">
                    <a16:creationId xmlns:a16="http://schemas.microsoft.com/office/drawing/2014/main" id="{76F60EA7-15FB-4908-9080-3C88C3567CF6}"/>
                  </a:ext>
                </a:extLst>
              </p:cNvPr>
              <p:cNvSpPr/>
              <p:nvPr/>
            </p:nvSpPr>
            <p:spPr>
              <a:xfrm>
                <a:off x="2630215" y="2213913"/>
                <a:ext cx="197943" cy="170641"/>
              </a:xfrm>
              <a:prstGeom prst="triangl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/>
              </a:p>
            </p:txBody>
          </p: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E9CF8244-DA4A-4400-8849-10701B89A104}"/>
                  </a:ext>
                </a:extLst>
              </p:cNvPr>
              <p:cNvCxnSpPr>
                <a:cxnSpLocks/>
                <a:stCxn id="46" idx="2"/>
              </p:cNvCxnSpPr>
              <p:nvPr/>
            </p:nvCxnSpPr>
            <p:spPr>
              <a:xfrm flipH="1" flipV="1">
                <a:off x="2878977" y="2368034"/>
                <a:ext cx="592602" cy="165592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5320414F-943A-412F-8EEB-724963352F34}"/>
                </a:ext>
              </a:extLst>
            </p:cNvPr>
            <p:cNvGrpSpPr/>
            <p:nvPr/>
          </p:nvGrpSpPr>
          <p:grpSpPr>
            <a:xfrm>
              <a:off x="1694226" y="2179243"/>
              <a:ext cx="2725221" cy="4649370"/>
              <a:chOff x="1694226" y="2179243"/>
              <a:chExt cx="2725221" cy="464937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A81260BA-5040-4801-A351-76E56E77AD0F}"/>
                      </a:ext>
                    </a:extLst>
                  </p:cNvPr>
                  <p:cNvSpPr txBox="1"/>
                  <p:nvPr/>
                </p:nvSpPr>
                <p:spPr>
                  <a:xfrm>
                    <a:off x="3314251" y="6454728"/>
                    <a:ext cx="724557" cy="37388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𝑂𝑏</m:t>
                          </m:r>
                          <m:sSubSup>
                            <m:sSubSupPr>
                              <m:ctrlP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</m:oMath>
                      </m:oMathPara>
                    </a14:m>
                    <a:endParaRPr lang="en-IL" dirty="0">
                      <a:solidFill>
                        <a:srgbClr val="7030A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A81260BA-5040-4801-A351-76E56E77AD0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314251" y="6454728"/>
                    <a:ext cx="724557" cy="373885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b="-12903"/>
                    </a:stretch>
                  </a:blipFill>
                </p:spPr>
                <p:txBody>
                  <a:bodyPr/>
                  <a:lstStyle/>
                  <a:p>
                    <a:r>
                      <a:rPr lang="en-I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1E7355A6-4045-436C-868D-267D31D62439}"/>
                      </a:ext>
                    </a:extLst>
                  </p:cNvPr>
                  <p:cNvSpPr txBox="1"/>
                  <p:nvPr/>
                </p:nvSpPr>
                <p:spPr>
                  <a:xfrm>
                    <a:off x="3396403" y="6149793"/>
                    <a:ext cx="724557" cy="37446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𝑂𝑏</m:t>
                          </m:r>
                          <m:sSubSup>
                            <m:sSubSupPr>
                              <m:ctrlP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</m:oMath>
                      </m:oMathPara>
                    </a14:m>
                    <a:endParaRPr lang="en-IL" dirty="0">
                      <a:solidFill>
                        <a:srgbClr val="7030A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1E7355A6-4045-436C-868D-267D31D6243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396403" y="6149793"/>
                    <a:ext cx="724557" cy="374461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b="-12903"/>
                    </a:stretch>
                  </a:blipFill>
                </p:spPr>
                <p:txBody>
                  <a:bodyPr/>
                  <a:lstStyle/>
                  <a:p>
                    <a:r>
                      <a:rPr lang="en-I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9764DABE-2C6C-488E-80E9-0FD26D57C757}"/>
                      </a:ext>
                    </a:extLst>
                  </p:cNvPr>
                  <p:cNvSpPr txBox="1"/>
                  <p:nvPr/>
                </p:nvSpPr>
                <p:spPr>
                  <a:xfrm>
                    <a:off x="3694890" y="5880883"/>
                    <a:ext cx="724557" cy="37587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𝑂𝑏</m:t>
                          </m:r>
                          <m:sSubSup>
                            <m:sSubSupPr>
                              <m:ctrlP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</m:oMath>
                      </m:oMathPara>
                    </a14:m>
                    <a:endParaRPr lang="en-IL" dirty="0">
                      <a:solidFill>
                        <a:srgbClr val="7030A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9764DABE-2C6C-488E-80E9-0FD26D57C75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694890" y="5880883"/>
                    <a:ext cx="724557" cy="37587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b="-12903"/>
                    </a:stretch>
                  </a:blipFill>
                </p:spPr>
                <p:txBody>
                  <a:bodyPr/>
                  <a:lstStyle/>
                  <a:p>
                    <a:r>
                      <a:rPr lang="en-I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2" name="TextBox 41">
                    <a:extLst>
                      <a:ext uri="{FF2B5EF4-FFF2-40B4-BE49-F238E27FC236}">
                        <a16:creationId xmlns:a16="http://schemas.microsoft.com/office/drawing/2014/main" id="{F64E8658-DB98-41F2-A0EB-C6BAB5EF750C}"/>
                      </a:ext>
                    </a:extLst>
                  </p:cNvPr>
                  <p:cNvSpPr txBox="1"/>
                  <p:nvPr/>
                </p:nvSpPr>
                <p:spPr>
                  <a:xfrm>
                    <a:off x="1694226" y="3280883"/>
                    <a:ext cx="724557" cy="37753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𝑂𝑏</m:t>
                          </m:r>
                          <m:sSubSup>
                            <m:sSubSupPr>
                              <m:ctrlP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  <m:sup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p>
                          </m:sSubSup>
                        </m:oMath>
                      </m:oMathPara>
                    </a14:m>
                    <a:endParaRPr lang="en-IL" dirty="0">
                      <a:solidFill>
                        <a:srgbClr val="7030A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2" name="TextBox 41">
                    <a:extLst>
                      <a:ext uri="{FF2B5EF4-FFF2-40B4-BE49-F238E27FC236}">
                        <a16:creationId xmlns:a16="http://schemas.microsoft.com/office/drawing/2014/main" id="{F64E8658-DB98-41F2-A0EB-C6BAB5EF750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694226" y="3280883"/>
                    <a:ext cx="724557" cy="377539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b="-12903"/>
                    </a:stretch>
                  </a:blipFill>
                </p:spPr>
                <p:txBody>
                  <a:bodyPr/>
                  <a:lstStyle/>
                  <a:p>
                    <a:r>
                      <a:rPr lang="en-I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3" name="TextBox 42">
                    <a:extLst>
                      <a:ext uri="{FF2B5EF4-FFF2-40B4-BE49-F238E27FC236}">
                        <a16:creationId xmlns:a16="http://schemas.microsoft.com/office/drawing/2014/main" id="{AE7BEBD8-4A09-41C1-9FB6-11BEAA0D804F}"/>
                      </a:ext>
                    </a:extLst>
                  </p:cNvPr>
                  <p:cNvSpPr txBox="1"/>
                  <p:nvPr/>
                </p:nvSpPr>
                <p:spPr>
                  <a:xfrm>
                    <a:off x="2133805" y="2957597"/>
                    <a:ext cx="780855" cy="38433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𝑂𝑏</m:t>
                          </m:r>
                          <m:sSubSup>
                            <m:sSubSupPr>
                              <m:ctrlP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lang="en-US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5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sup>
                                  </m:sSup>
                                </m:e>
                                <m:sup>
                                  <m:r>
                                    <a:rPr lang="en-US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p>
                              </m:sSup>
                            </m:sub>
                            <m:sup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p>
                          </m:sSubSup>
                        </m:oMath>
                      </m:oMathPara>
                    </a14:m>
                    <a:endParaRPr lang="en-IL" dirty="0">
                      <a:solidFill>
                        <a:srgbClr val="7030A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3" name="TextBox 42">
                    <a:extLst>
                      <a:ext uri="{FF2B5EF4-FFF2-40B4-BE49-F238E27FC236}">
                        <a16:creationId xmlns:a16="http://schemas.microsoft.com/office/drawing/2014/main" id="{AE7BEBD8-4A09-41C1-9FB6-11BEAA0D804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33805" y="2957597"/>
                    <a:ext cx="780855" cy="384336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b="-12698"/>
                    </a:stretch>
                  </a:blipFill>
                </p:spPr>
                <p:txBody>
                  <a:bodyPr/>
                  <a:lstStyle/>
                  <a:p>
                    <a:r>
                      <a:rPr lang="en-I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4" name="TextBox 43">
                    <a:extLst>
                      <a:ext uri="{FF2B5EF4-FFF2-40B4-BE49-F238E27FC236}">
                        <a16:creationId xmlns:a16="http://schemas.microsoft.com/office/drawing/2014/main" id="{F519D98B-BCA2-45C1-93EC-B37E409A9D20}"/>
                      </a:ext>
                    </a:extLst>
                  </p:cNvPr>
                  <p:cNvSpPr txBox="1"/>
                  <p:nvPr/>
                </p:nvSpPr>
                <p:spPr>
                  <a:xfrm>
                    <a:off x="2105884" y="2545453"/>
                    <a:ext cx="724557" cy="38042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𝑂𝑏</m:t>
                          </m:r>
                          <m:sSubSup>
                            <m:sSubSupPr>
                              <m:ctrlP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  <m:sup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p>
                          </m:sSubSup>
                        </m:oMath>
                      </m:oMathPara>
                    </a14:m>
                    <a:endParaRPr lang="en-IL" dirty="0">
                      <a:solidFill>
                        <a:srgbClr val="7030A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4" name="TextBox 43">
                    <a:extLst>
                      <a:ext uri="{FF2B5EF4-FFF2-40B4-BE49-F238E27FC236}">
                        <a16:creationId xmlns:a16="http://schemas.microsoft.com/office/drawing/2014/main" id="{F519D98B-BCA2-45C1-93EC-B37E409A9D2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05884" y="2545453"/>
                    <a:ext cx="724557" cy="380425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b="-11111"/>
                    </a:stretch>
                  </a:blipFill>
                </p:spPr>
                <p:txBody>
                  <a:bodyPr/>
                  <a:lstStyle/>
                  <a:p>
                    <a:r>
                      <a:rPr lang="en-I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BD1B64C4-FD64-408F-B647-883A5E81C1B3}"/>
                      </a:ext>
                    </a:extLst>
                  </p:cNvPr>
                  <p:cNvSpPr txBox="1"/>
                  <p:nvPr/>
                </p:nvSpPr>
                <p:spPr>
                  <a:xfrm>
                    <a:off x="2215185" y="2179243"/>
                    <a:ext cx="724557" cy="37074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𝑂𝑏</m:t>
                          </m:r>
                          <m:sSubSup>
                            <m:sSubSup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b>
                            <m:sup>
                              <m:r>
                                <a:rPr lang="en-US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p>
                          </m:sSubSup>
                        </m:oMath>
                      </m:oMathPara>
                    </a14:m>
                    <a:endParaRPr lang="en-IL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BD1B64C4-FD64-408F-B647-883A5E81C1B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15185" y="2179243"/>
                    <a:ext cx="724557" cy="370743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b="-14754"/>
                    </a:stretch>
                  </a:blipFill>
                </p:spPr>
                <p:txBody>
                  <a:bodyPr/>
                  <a:lstStyle/>
                  <a:p>
                    <a:r>
                      <a:rPr lang="en-IL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13F99FA3-6C6C-401B-95B9-7C0976FA5176}"/>
                </a:ext>
              </a:extLst>
            </p:cNvPr>
            <p:cNvGrpSpPr/>
            <p:nvPr/>
          </p:nvGrpSpPr>
          <p:grpSpPr>
            <a:xfrm>
              <a:off x="1337050" y="6024302"/>
              <a:ext cx="2138028" cy="646729"/>
              <a:chOff x="1337050" y="6024302"/>
              <a:chExt cx="2138028" cy="646729"/>
            </a:xfrm>
          </p:grpSpPr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99906068-FC7A-4968-A20F-6E573767B11D}"/>
                  </a:ext>
                </a:extLst>
              </p:cNvPr>
              <p:cNvGrpSpPr/>
              <p:nvPr/>
            </p:nvGrpSpPr>
            <p:grpSpPr>
              <a:xfrm>
                <a:off x="1337050" y="6024302"/>
                <a:ext cx="2138028" cy="546276"/>
                <a:chOff x="1486467" y="5077925"/>
                <a:chExt cx="1659241" cy="423944"/>
              </a:xfrm>
            </p:grpSpPr>
            <p:sp>
              <p:nvSpPr>
                <p:cNvPr id="36" name="Oval 35">
                  <a:extLst>
                    <a:ext uri="{FF2B5EF4-FFF2-40B4-BE49-F238E27FC236}">
                      <a16:creationId xmlns:a16="http://schemas.microsoft.com/office/drawing/2014/main" id="{0A6C453F-F15E-4944-8C26-19C056B4EEE0}"/>
                    </a:ext>
                  </a:extLst>
                </p:cNvPr>
                <p:cNvSpPr/>
                <p:nvPr/>
              </p:nvSpPr>
              <p:spPr>
                <a:xfrm>
                  <a:off x="1486467" y="5077925"/>
                  <a:ext cx="199943" cy="199943"/>
                </a:xfrm>
                <a:prstGeom prst="ellipse">
                  <a:avLst/>
                </a:prstGeom>
                <a:solidFill>
                  <a:srgbClr val="00B0F0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L"/>
                </a:p>
              </p:txBody>
            </p:sp>
            <p:cxnSp>
              <p:nvCxnSpPr>
                <p:cNvPr id="37" name="Straight Connector 36">
                  <a:extLst>
                    <a:ext uri="{FF2B5EF4-FFF2-40B4-BE49-F238E27FC236}">
                      <a16:creationId xmlns:a16="http://schemas.microsoft.com/office/drawing/2014/main" id="{A91C8C3A-5635-47F0-8C71-913E74FB25E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675068" y="5211635"/>
                  <a:ext cx="1153090" cy="146135"/>
                </a:xfrm>
                <a:prstGeom prst="line">
                  <a:avLst/>
                </a:prstGeom>
                <a:ln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8" name="Star: 5 Points 37">
                  <a:extLst>
                    <a:ext uri="{FF2B5EF4-FFF2-40B4-BE49-F238E27FC236}">
                      <a16:creationId xmlns:a16="http://schemas.microsoft.com/office/drawing/2014/main" id="{3B9E3D70-2B20-4CD8-B28D-262817BD06A5}"/>
                    </a:ext>
                  </a:extLst>
                </p:cNvPr>
                <p:cNvSpPr/>
                <p:nvPr/>
              </p:nvSpPr>
              <p:spPr>
                <a:xfrm>
                  <a:off x="2912347" y="5268508"/>
                  <a:ext cx="233361" cy="233361"/>
                </a:xfrm>
                <a:prstGeom prst="star5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L"/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18055026-EF2F-4762-A53E-643575604ECE}"/>
                      </a:ext>
                    </a:extLst>
                  </p:cNvPr>
                  <p:cNvSpPr txBox="1"/>
                  <p:nvPr/>
                </p:nvSpPr>
                <p:spPr>
                  <a:xfrm>
                    <a:off x="1722960" y="6298750"/>
                    <a:ext cx="970844" cy="37228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{"/>
                              <m:endChr m:val="}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b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bSup>
                            </m:e>
                          </m:d>
                        </m:oMath>
                      </m:oMathPara>
                    </a14:m>
                    <a:endParaRPr lang="en-IL" dirty="0"/>
                  </a:p>
                </p:txBody>
              </p:sp>
            </mc:Choice>
            <mc:Fallback xmlns=""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18055026-EF2F-4762-A53E-643575604EC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22960" y="6298750"/>
                    <a:ext cx="970844" cy="372281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b="-1639"/>
                    </a:stretch>
                  </a:blipFill>
                </p:spPr>
                <p:txBody>
                  <a:bodyPr/>
                  <a:lstStyle/>
                  <a:p>
                    <a:r>
                      <a:rPr lang="en-IL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CB0F8A43-2111-468E-9DBA-C5E54A6F7ED4}"/>
                </a:ext>
              </a:extLst>
            </p:cNvPr>
            <p:cNvGrpSpPr/>
            <p:nvPr/>
          </p:nvGrpSpPr>
          <p:grpSpPr>
            <a:xfrm>
              <a:off x="2009475" y="3326929"/>
              <a:ext cx="2030649" cy="2847722"/>
              <a:chOff x="2009475" y="3326929"/>
              <a:chExt cx="2030649" cy="2847722"/>
            </a:xfrm>
          </p:grpSpPr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2230CB05-E9B8-419A-91F6-9C63A0750DAC}"/>
                  </a:ext>
                </a:extLst>
              </p:cNvPr>
              <p:cNvGrpSpPr/>
              <p:nvPr/>
            </p:nvGrpSpPr>
            <p:grpSpPr>
              <a:xfrm>
                <a:off x="2009475" y="3326929"/>
                <a:ext cx="1730216" cy="2847722"/>
                <a:chOff x="2009475" y="3326929"/>
                <a:chExt cx="1730216" cy="2847722"/>
              </a:xfrm>
            </p:grpSpPr>
            <p:grpSp>
              <p:nvGrpSpPr>
                <p:cNvPr id="26" name="Group 25">
                  <a:extLst>
                    <a:ext uri="{FF2B5EF4-FFF2-40B4-BE49-F238E27FC236}">
                      <a16:creationId xmlns:a16="http://schemas.microsoft.com/office/drawing/2014/main" id="{0253D450-93BC-4193-8072-B6ABC6DFEBD0}"/>
                    </a:ext>
                  </a:extLst>
                </p:cNvPr>
                <p:cNvGrpSpPr/>
                <p:nvPr/>
              </p:nvGrpSpPr>
              <p:grpSpPr>
                <a:xfrm>
                  <a:off x="2009475" y="3326929"/>
                  <a:ext cx="1730216" cy="2847722"/>
                  <a:chOff x="2008310" y="2984598"/>
                  <a:chExt cx="1342754" cy="2210007"/>
                </a:xfrm>
              </p:grpSpPr>
              <p:cxnSp>
                <p:nvCxnSpPr>
                  <p:cNvPr id="28" name="Straight Arrow Connector 27">
                    <a:extLst>
                      <a:ext uri="{FF2B5EF4-FFF2-40B4-BE49-F238E27FC236}">
                        <a16:creationId xmlns:a16="http://schemas.microsoft.com/office/drawing/2014/main" id="{4DC4D5F5-1E3C-4ED8-A118-6731D78401C0}"/>
                      </a:ext>
                    </a:extLst>
                  </p:cNvPr>
                  <p:cNvCxnSpPr>
                    <a:cxnSpLocks/>
                    <a:stCxn id="20" idx="7"/>
                    <a:endCxn id="29" idx="3"/>
                  </p:cNvCxnSpPr>
                  <p:nvPr/>
                </p:nvCxnSpPr>
                <p:spPr>
                  <a:xfrm flipV="1">
                    <a:off x="2008311" y="4000275"/>
                    <a:ext cx="489336" cy="429914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9" name="Oval 28">
                    <a:extLst>
                      <a:ext uri="{FF2B5EF4-FFF2-40B4-BE49-F238E27FC236}">
                        <a16:creationId xmlns:a16="http://schemas.microsoft.com/office/drawing/2014/main" id="{B994796B-D038-4305-BE7E-5F1B3A0CDAA6}"/>
                      </a:ext>
                    </a:extLst>
                  </p:cNvPr>
                  <p:cNvSpPr/>
                  <p:nvPr/>
                </p:nvSpPr>
                <p:spPr>
                  <a:xfrm>
                    <a:off x="2468366" y="3829613"/>
                    <a:ext cx="199943" cy="199943"/>
                  </a:xfrm>
                  <a:prstGeom prst="ellipse">
                    <a:avLst/>
                  </a:prstGeom>
                  <a:solidFill>
                    <a:srgbClr val="00B0F0"/>
                  </a:solidFill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L"/>
                  </a:p>
                </p:txBody>
              </p:sp>
              <p:sp>
                <p:nvSpPr>
                  <p:cNvPr id="30" name="Star: 5 Points 29">
                    <a:extLst>
                      <a:ext uri="{FF2B5EF4-FFF2-40B4-BE49-F238E27FC236}">
                        <a16:creationId xmlns:a16="http://schemas.microsoft.com/office/drawing/2014/main" id="{4B9C2201-DE3C-4061-A826-42C37372111C}"/>
                      </a:ext>
                    </a:extLst>
                  </p:cNvPr>
                  <p:cNvSpPr/>
                  <p:nvPr/>
                </p:nvSpPr>
                <p:spPr>
                  <a:xfrm>
                    <a:off x="3117703" y="4961244"/>
                    <a:ext cx="233361" cy="233361"/>
                  </a:xfrm>
                  <a:prstGeom prst="star5">
                    <a:avLst/>
                  </a:pr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L"/>
                  </a:p>
                </p:txBody>
              </p:sp>
              <p:cxnSp>
                <p:nvCxnSpPr>
                  <p:cNvPr id="31" name="Straight Connector 30">
                    <a:extLst>
                      <a:ext uri="{FF2B5EF4-FFF2-40B4-BE49-F238E27FC236}">
                        <a16:creationId xmlns:a16="http://schemas.microsoft.com/office/drawing/2014/main" id="{66D05573-286C-4C92-B377-2066646B52E2}"/>
                      </a:ext>
                    </a:extLst>
                  </p:cNvPr>
                  <p:cNvCxnSpPr>
                    <a:cxnSpLocks/>
                    <a:stCxn id="29" idx="5"/>
                  </p:cNvCxnSpPr>
                  <p:nvPr/>
                </p:nvCxnSpPr>
                <p:spPr>
                  <a:xfrm>
                    <a:off x="2639028" y="4000275"/>
                    <a:ext cx="479898" cy="936919"/>
                  </a:xfrm>
                  <a:prstGeom prst="line">
                    <a:avLst/>
                  </a:prstGeom>
                  <a:ln>
                    <a:headEnd type="none" w="med" len="med"/>
                    <a:tailEnd type="triangl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2" name="Star: 5 Points 31">
                    <a:extLst>
                      <a:ext uri="{FF2B5EF4-FFF2-40B4-BE49-F238E27FC236}">
                        <a16:creationId xmlns:a16="http://schemas.microsoft.com/office/drawing/2014/main" id="{63F56C8F-2B28-4BCE-973B-5F683AF33971}"/>
                      </a:ext>
                    </a:extLst>
                  </p:cNvPr>
                  <p:cNvSpPr/>
                  <p:nvPr/>
                </p:nvSpPr>
                <p:spPr>
                  <a:xfrm>
                    <a:off x="2277163" y="2984598"/>
                    <a:ext cx="233361" cy="233361"/>
                  </a:xfrm>
                  <a:prstGeom prst="star5">
                    <a:avLst/>
                  </a:pr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L"/>
                  </a:p>
                </p:txBody>
              </p:sp>
              <p:cxnSp>
                <p:nvCxnSpPr>
                  <p:cNvPr id="33" name="Straight Connector 32">
                    <a:extLst>
                      <a:ext uri="{FF2B5EF4-FFF2-40B4-BE49-F238E27FC236}">
                        <a16:creationId xmlns:a16="http://schemas.microsoft.com/office/drawing/2014/main" id="{0F991B39-637C-4227-B2C2-EC0288866316}"/>
                      </a:ext>
                    </a:extLst>
                  </p:cNvPr>
                  <p:cNvCxnSpPr>
                    <a:cxnSpLocks/>
                    <a:stCxn id="29" idx="0"/>
                  </p:cNvCxnSpPr>
                  <p:nvPr/>
                </p:nvCxnSpPr>
                <p:spPr>
                  <a:xfrm flipH="1" flipV="1">
                    <a:off x="2441889" y="3343884"/>
                    <a:ext cx="126449" cy="485729"/>
                  </a:xfrm>
                  <a:prstGeom prst="line">
                    <a:avLst/>
                  </a:prstGeom>
                  <a:ln>
                    <a:headEnd type="none" w="med" len="med"/>
                    <a:tailEnd type="triangl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7" name="TextBox 26">
                      <a:extLst>
                        <a:ext uri="{FF2B5EF4-FFF2-40B4-BE49-F238E27FC236}">
                          <a16:creationId xmlns:a16="http://schemas.microsoft.com/office/drawing/2014/main" id="{E3246339-83AD-46DB-BD7B-2450A6AB7B6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274190" y="4851002"/>
                      <a:ext cx="441467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𝑜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oMath>
                        </m:oMathPara>
                      </a14:m>
                      <a:endParaRPr lang="en-IL" dirty="0"/>
                    </a:p>
                  </p:txBody>
                </p:sp>
              </mc:Choice>
              <mc:Fallback xmlns="">
                <p:sp>
                  <p:nvSpPr>
                    <p:cNvPr id="27" name="TextBox 26">
                      <a:extLst>
                        <a:ext uri="{FF2B5EF4-FFF2-40B4-BE49-F238E27FC236}">
                          <a16:creationId xmlns:a16="http://schemas.microsoft.com/office/drawing/2014/main" id="{E3246339-83AD-46DB-BD7B-2450A6AB7B6B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274190" y="4851002"/>
                      <a:ext cx="441467" cy="369332"/>
                    </a:xfrm>
                    <a:prstGeom prst="rect">
                      <a:avLst/>
                    </a:prstGeom>
                    <a:blipFill>
                      <a:blip r:embed="rId11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IL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1816F645-386B-480D-9B09-25BDD0ACECCE}"/>
                      </a:ext>
                    </a:extLst>
                  </p:cNvPr>
                  <p:cNvSpPr txBox="1"/>
                  <p:nvPr/>
                </p:nvSpPr>
                <p:spPr>
                  <a:xfrm>
                    <a:off x="3040684" y="4750413"/>
                    <a:ext cx="999440" cy="40363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{"/>
                              <m:endChr m:val="}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b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bSup>
                            </m:e>
                          </m:d>
                        </m:oMath>
                      </m:oMathPara>
                    </a14:m>
                    <a:endParaRPr lang="en-IL" dirty="0"/>
                  </a:p>
                </p:txBody>
              </p:sp>
            </mc:Choice>
            <mc:Fallback xmlns=""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1816F645-386B-480D-9B09-25BDD0ACECC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040684" y="4750413"/>
                    <a:ext cx="999440" cy="403637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L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ED87468F-783B-42B8-BAF9-BC955590D4B3}"/>
                </a:ext>
              </a:extLst>
            </p:cNvPr>
            <p:cNvGrpSpPr/>
            <p:nvPr/>
          </p:nvGrpSpPr>
          <p:grpSpPr>
            <a:xfrm>
              <a:off x="1465870" y="5151926"/>
              <a:ext cx="2000312" cy="1151543"/>
              <a:chOff x="1465870" y="5151926"/>
              <a:chExt cx="2000312" cy="1151543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BC0729C6-EDC9-43C4-82F5-74C6B6873E64}"/>
                  </a:ext>
                </a:extLst>
              </p:cNvPr>
              <p:cNvGrpSpPr/>
              <p:nvPr/>
            </p:nvGrpSpPr>
            <p:grpSpPr>
              <a:xfrm>
                <a:off x="1465870" y="5151926"/>
                <a:ext cx="2000312" cy="1151543"/>
                <a:chOff x="1465870" y="5151926"/>
                <a:chExt cx="2000312" cy="1151543"/>
              </a:xfrm>
            </p:grpSpPr>
            <p:grpSp>
              <p:nvGrpSpPr>
                <p:cNvPr id="18" name="Group 17">
                  <a:extLst>
                    <a:ext uri="{FF2B5EF4-FFF2-40B4-BE49-F238E27FC236}">
                      <a16:creationId xmlns:a16="http://schemas.microsoft.com/office/drawing/2014/main" id="{E5D518A4-84E2-4FBE-BB05-F6D53F59698F}"/>
                    </a:ext>
                  </a:extLst>
                </p:cNvPr>
                <p:cNvGrpSpPr/>
                <p:nvPr/>
              </p:nvGrpSpPr>
              <p:grpSpPr>
                <a:xfrm>
                  <a:off x="1465870" y="5151926"/>
                  <a:ext cx="2000312" cy="1151543"/>
                  <a:chOff x="1586439" y="4400908"/>
                  <a:chExt cx="1552365" cy="893668"/>
                </a:xfrm>
              </p:grpSpPr>
              <p:sp>
                <p:nvSpPr>
                  <p:cNvPr id="20" name="Oval 19">
                    <a:extLst>
                      <a:ext uri="{FF2B5EF4-FFF2-40B4-BE49-F238E27FC236}">
                        <a16:creationId xmlns:a16="http://schemas.microsoft.com/office/drawing/2014/main" id="{85A063FA-4B74-4CC8-B4BE-20C73100920B}"/>
                      </a:ext>
                    </a:extLst>
                  </p:cNvPr>
                  <p:cNvSpPr/>
                  <p:nvPr/>
                </p:nvSpPr>
                <p:spPr>
                  <a:xfrm>
                    <a:off x="1837649" y="4400908"/>
                    <a:ext cx="199943" cy="199943"/>
                  </a:xfrm>
                  <a:prstGeom prst="ellipse">
                    <a:avLst/>
                  </a:prstGeom>
                  <a:solidFill>
                    <a:srgbClr val="00B0F0"/>
                  </a:solidFill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L"/>
                  </a:p>
                </p:txBody>
              </p:sp>
              <p:cxnSp>
                <p:nvCxnSpPr>
                  <p:cNvPr id="21" name="Straight Arrow Connector 20">
                    <a:extLst>
                      <a:ext uri="{FF2B5EF4-FFF2-40B4-BE49-F238E27FC236}">
                        <a16:creationId xmlns:a16="http://schemas.microsoft.com/office/drawing/2014/main" id="{71D82586-BEEF-409A-B0AB-364263AA22A9}"/>
                      </a:ext>
                    </a:extLst>
                  </p:cNvPr>
                  <p:cNvCxnSpPr>
                    <a:cxnSpLocks/>
                    <a:stCxn id="36" idx="0"/>
                    <a:endCxn id="20" idx="3"/>
                  </p:cNvCxnSpPr>
                  <p:nvPr/>
                </p:nvCxnSpPr>
                <p:spPr>
                  <a:xfrm flipV="1">
                    <a:off x="1586439" y="4571570"/>
                    <a:ext cx="280491" cy="506355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2" name="Star: 5 Points 21">
                    <a:extLst>
                      <a:ext uri="{FF2B5EF4-FFF2-40B4-BE49-F238E27FC236}">
                        <a16:creationId xmlns:a16="http://schemas.microsoft.com/office/drawing/2014/main" id="{EA5E4CE0-DC4D-489A-9D37-9F2E7B0C6536}"/>
                      </a:ext>
                    </a:extLst>
                  </p:cNvPr>
                  <p:cNvSpPr/>
                  <p:nvPr/>
                </p:nvSpPr>
                <p:spPr>
                  <a:xfrm>
                    <a:off x="2905443" y="5061215"/>
                    <a:ext cx="233361" cy="233361"/>
                  </a:xfrm>
                  <a:prstGeom prst="star5">
                    <a:avLst/>
                  </a:pr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L"/>
                  </a:p>
                </p:txBody>
              </p:sp>
              <p:cxnSp>
                <p:nvCxnSpPr>
                  <p:cNvPr id="23" name="Straight Connector 22">
                    <a:extLst>
                      <a:ext uri="{FF2B5EF4-FFF2-40B4-BE49-F238E27FC236}">
                        <a16:creationId xmlns:a16="http://schemas.microsoft.com/office/drawing/2014/main" id="{5EBE7D43-9A5C-4825-BE3E-FA060FA1FE7D}"/>
                      </a:ext>
                    </a:extLst>
                  </p:cNvPr>
                  <p:cNvCxnSpPr>
                    <a:cxnSpLocks/>
                    <a:stCxn id="20" idx="5"/>
                    <a:endCxn id="22" idx="1"/>
                  </p:cNvCxnSpPr>
                  <p:nvPr/>
                </p:nvCxnSpPr>
                <p:spPr>
                  <a:xfrm>
                    <a:off x="2008311" y="4571570"/>
                    <a:ext cx="897132" cy="578781"/>
                  </a:xfrm>
                  <a:prstGeom prst="line">
                    <a:avLst/>
                  </a:prstGeom>
                  <a:ln>
                    <a:headEnd type="none" w="med" len="med"/>
                    <a:tailEnd type="triangl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9" name="TextBox 18">
                      <a:extLst>
                        <a:ext uri="{FF2B5EF4-FFF2-40B4-BE49-F238E27FC236}">
                          <a16:creationId xmlns:a16="http://schemas.microsoft.com/office/drawing/2014/main" id="{FEAC576D-A35D-459B-9E8F-51FE0E44512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583719" y="5550909"/>
                      <a:ext cx="455701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𝑜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oMath>
                        </m:oMathPara>
                      </a14:m>
                      <a:endParaRPr lang="en-IL" dirty="0"/>
                    </a:p>
                  </p:txBody>
                </p:sp>
              </mc:Choice>
              <mc:Fallback xmlns="">
                <p:sp>
                  <p:nvSpPr>
                    <p:cNvPr id="19" name="TextBox 18">
                      <a:extLst>
                        <a:ext uri="{FF2B5EF4-FFF2-40B4-BE49-F238E27FC236}">
                          <a16:creationId xmlns:a16="http://schemas.microsoft.com/office/drawing/2014/main" id="{FEAC576D-A35D-459B-9E8F-51FE0E445123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583719" y="5550909"/>
                      <a:ext cx="455701" cy="369332"/>
                    </a:xfrm>
                    <a:prstGeom prst="rect">
                      <a:avLst/>
                    </a:prstGeom>
                    <a:blipFill>
                      <a:blip r:embed="rId13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IL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AF073364-C9CE-43D3-BE59-A7454E8453BB}"/>
                      </a:ext>
                    </a:extLst>
                  </p:cNvPr>
                  <p:cNvSpPr txBox="1"/>
                  <p:nvPr/>
                </p:nvSpPr>
                <p:spPr>
                  <a:xfrm>
                    <a:off x="2308752" y="5352105"/>
                    <a:ext cx="979948" cy="37305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{"/>
                              <m:endChr m:val="}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d>
                        </m:oMath>
                      </m:oMathPara>
                    </a14:m>
                    <a:endParaRPr lang="en-IL" dirty="0"/>
                  </a:p>
                </p:txBody>
              </p:sp>
            </mc:Choice>
            <mc:Fallback xmlns=""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AF073364-C9CE-43D3-BE59-A7454E8453B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308752" y="5352105"/>
                    <a:ext cx="979948" cy="373051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b="-1639"/>
                    </a:stretch>
                  </a:blipFill>
                </p:spPr>
                <p:txBody>
                  <a:bodyPr/>
                  <a:lstStyle/>
                  <a:p>
                    <a:r>
                      <a:rPr lang="en-IL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0143A9CC-C4C9-47E9-97EA-E00626547FC0}"/>
              </a:ext>
            </a:extLst>
          </p:cNvPr>
          <p:cNvSpPr txBox="1"/>
          <p:nvPr/>
        </p:nvSpPr>
        <p:spPr>
          <a:xfrm>
            <a:off x="8984974" y="187724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330B0B28-468E-43C4-A8A9-3A653466CF29}"/>
                  </a:ext>
                </a:extLst>
              </p:cNvPr>
              <p:cNvSpPr txBox="1"/>
              <p:nvPr/>
            </p:nvSpPr>
            <p:spPr>
              <a:xfrm>
                <a:off x="477875" y="3155333"/>
                <a:ext cx="6097656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Example with order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𝑂𝑏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𝑂𝑏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𝑂𝑏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𝑂𝑏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𝑂𝑏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𝑂𝑏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𝑂𝑏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IL" sz="2400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330B0B28-468E-43C4-A8A9-3A653466CF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875" y="3155333"/>
                <a:ext cx="6097656" cy="830997"/>
              </a:xfrm>
              <a:prstGeom prst="rect">
                <a:avLst/>
              </a:prstGeom>
              <a:blipFill>
                <a:blip r:embed="rId15"/>
                <a:stretch>
                  <a:fillRect l="-1499" t="-5882" b="-9559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Arrow: Down 71">
            <a:extLst>
              <a:ext uri="{FF2B5EF4-FFF2-40B4-BE49-F238E27FC236}">
                <a16:creationId xmlns:a16="http://schemas.microsoft.com/office/drawing/2014/main" id="{AE543AF5-C3AC-4F72-8C1C-BF268FB492D6}"/>
              </a:ext>
            </a:extLst>
          </p:cNvPr>
          <p:cNvSpPr/>
          <p:nvPr/>
        </p:nvSpPr>
        <p:spPr>
          <a:xfrm rot="10800000">
            <a:off x="5569440" y="4005593"/>
            <a:ext cx="257638" cy="74784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453E564-DB24-4C70-A63B-10DB00A490BA}"/>
              </a:ext>
            </a:extLst>
          </p:cNvPr>
          <p:cNvSpPr txBox="1"/>
          <p:nvPr/>
        </p:nvSpPr>
        <p:spPr>
          <a:xfrm>
            <a:off x="537576" y="1773454"/>
            <a:ext cx="70955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/>
              <a:t>The process in Step2.a is iterative.</a:t>
            </a:r>
            <a:br>
              <a:rPr lang="en-US" sz="2400" dirty="0"/>
            </a:br>
            <a:r>
              <a:rPr lang="en-US" sz="2400" dirty="0"/>
              <a:t>Order of objects is important and must be determined.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A129195E-28C8-4397-AEE3-7B26BFB2FDE7}"/>
              </a:ext>
            </a:extLst>
          </p:cNvPr>
          <p:cNvCxnSpPr>
            <a:cxnSpLocks/>
          </p:cNvCxnSpPr>
          <p:nvPr/>
        </p:nvCxnSpPr>
        <p:spPr>
          <a:xfrm flipH="1">
            <a:off x="9144561" y="786801"/>
            <a:ext cx="367234" cy="74372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9224D5C2-F281-4E1E-B2CF-362D50B9D6BD}"/>
                  </a:ext>
                </a:extLst>
              </p:cNvPr>
              <p:cNvSpPr txBox="1"/>
              <p:nvPr/>
            </p:nvSpPr>
            <p:spPr>
              <a:xfrm>
                <a:off x="7276406" y="131429"/>
                <a:ext cx="4884735" cy="6553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Top index is denoted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bSup>
                  </m:oMath>
                </a14:m>
                <a:r>
                  <a:rPr lang="en-US" dirty="0"/>
                  <a:t> in the article</a:t>
                </a:r>
              </a:p>
              <a:p>
                <a:r>
                  <a:rPr lang="en-US" dirty="0"/>
                  <a:t>And in this step, it is the property we are updating</a:t>
                </a:r>
                <a:endParaRPr lang="en-IL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9224D5C2-F281-4E1E-B2CF-362D50B9D6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6406" y="131429"/>
                <a:ext cx="4884735" cy="655372"/>
              </a:xfrm>
              <a:prstGeom prst="rect">
                <a:avLst/>
              </a:prstGeom>
              <a:blipFill>
                <a:blip r:embed="rId16"/>
                <a:stretch>
                  <a:fillRect l="-1124" t="-3738" r="-375" b="-14953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932661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407A882B-337F-45CA-898A-CD29FCC8A7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4524" y="446304"/>
            <a:ext cx="1029489" cy="91819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24722AC-2FC9-4DFC-89AC-12BA304FA8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696" y="290556"/>
            <a:ext cx="5560304" cy="6481985"/>
          </a:xfrm>
          <a:prstGeom prst="rect">
            <a:avLst/>
          </a:prstGeom>
        </p:spPr>
      </p:pic>
      <p:sp>
        <p:nvSpPr>
          <p:cNvPr id="6" name="Right Brace 5">
            <a:extLst>
              <a:ext uri="{FF2B5EF4-FFF2-40B4-BE49-F238E27FC236}">
                <a16:creationId xmlns:a16="http://schemas.microsoft.com/office/drawing/2014/main" id="{C35A1180-E02E-4CB2-B8DF-2C96823F8C24}"/>
              </a:ext>
            </a:extLst>
          </p:cNvPr>
          <p:cNvSpPr/>
          <p:nvPr/>
        </p:nvSpPr>
        <p:spPr>
          <a:xfrm>
            <a:off x="6092158" y="4006126"/>
            <a:ext cx="304737" cy="1350412"/>
          </a:xfrm>
          <a:prstGeom prst="rightBrac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C958706-C4A0-4674-BB02-B983B26E1D18}"/>
              </a:ext>
            </a:extLst>
          </p:cNvPr>
          <p:cNvSpPr txBox="1"/>
          <p:nvPr/>
        </p:nvSpPr>
        <p:spPr>
          <a:xfrm>
            <a:off x="7252520" y="446304"/>
            <a:ext cx="43999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Step1: </a:t>
            </a:r>
            <a:br>
              <a:rPr lang="en-US" dirty="0"/>
            </a:br>
            <a:r>
              <a:rPr lang="en-US" dirty="0"/>
              <a:t>Initialize with Frame-by-Frame state with the assumption that each object viewed is a unique object</a:t>
            </a:r>
            <a:endParaRPr lang="en-IL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13CA3F-9ED9-4E6C-B045-4DF14A44F085}"/>
              </a:ext>
            </a:extLst>
          </p:cNvPr>
          <p:cNvSpPr txBox="1"/>
          <p:nvPr/>
        </p:nvSpPr>
        <p:spPr>
          <a:xfrm>
            <a:off x="7256362" y="1687446"/>
            <a:ext cx="34289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Step2.a : </a:t>
            </a:r>
            <a:br>
              <a:rPr lang="en-US" dirty="0"/>
            </a:br>
            <a:r>
              <a:rPr lang="en-US" dirty="0"/>
              <a:t>Group objects that are close and are hypothesized to be of the same class</a:t>
            </a:r>
            <a:endParaRPr lang="en-IL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1A2C60-6A11-4128-AFC2-7042F7583A66}"/>
              </a:ext>
            </a:extLst>
          </p:cNvPr>
          <p:cNvSpPr txBox="1"/>
          <p:nvPr/>
        </p:nvSpPr>
        <p:spPr>
          <a:xfrm>
            <a:off x="7243386" y="3374259"/>
            <a:ext cx="43999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Step2.b : </a:t>
            </a:r>
            <a:br>
              <a:rPr lang="en-US" dirty="0"/>
            </a:br>
            <a:r>
              <a:rPr lang="en-US" dirty="0"/>
              <a:t>Update grouped objects class distribution</a:t>
            </a:r>
            <a:endParaRPr lang="en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797D77-6FD7-4238-83CC-07A883FEBC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BD0CC-423F-4B58-AFF5-83B6DD233671}" type="slidenum">
              <a:rPr lang="en-IL" smtClean="0"/>
              <a:t>25</a:t>
            </a:fld>
            <a:endParaRPr lang="en-IL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CCAF260-184B-4533-A520-6BB4C1BE34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4523" y="1798058"/>
            <a:ext cx="1029489" cy="918193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75A67906-3B9B-4957-929A-E986D238C78B}"/>
              </a:ext>
            </a:extLst>
          </p:cNvPr>
          <p:cNvSpPr/>
          <p:nvPr/>
        </p:nvSpPr>
        <p:spPr>
          <a:xfrm>
            <a:off x="7140760" y="3374259"/>
            <a:ext cx="4511702" cy="839932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3808143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2B9A99-7A64-4397-B602-AA3506F63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BD0CC-423F-4B58-AFF5-83B6DD233671}" type="slidenum">
              <a:rPr lang="en-IL" smtClean="0"/>
              <a:t>26</a:t>
            </a:fld>
            <a:endParaRPr lang="en-IL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4C7029-632E-4529-A2D7-0B7F68435A7D}"/>
              </a:ext>
            </a:extLst>
          </p:cNvPr>
          <p:cNvSpPr txBox="1"/>
          <p:nvPr/>
        </p:nvSpPr>
        <p:spPr>
          <a:xfrm>
            <a:off x="477875" y="186637"/>
            <a:ext cx="3428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Step2.b : </a:t>
            </a:r>
            <a:br>
              <a:rPr lang="en-US" dirty="0"/>
            </a:br>
            <a:r>
              <a:rPr lang="en-US" dirty="0"/>
              <a:t>Update grouped objects class distribution</a:t>
            </a:r>
            <a:endParaRPr lang="en-IL" dirty="0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70953270-4F5F-46B5-92BC-AFD75B25737C}"/>
              </a:ext>
            </a:extLst>
          </p:cNvPr>
          <p:cNvSpPr/>
          <p:nvPr/>
        </p:nvSpPr>
        <p:spPr>
          <a:xfrm>
            <a:off x="3105492" y="3129991"/>
            <a:ext cx="255061" cy="219881"/>
          </a:xfrm>
          <a:prstGeom prst="triangl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3" name="Star: 5 Points 12">
            <a:extLst>
              <a:ext uri="{FF2B5EF4-FFF2-40B4-BE49-F238E27FC236}">
                <a16:creationId xmlns:a16="http://schemas.microsoft.com/office/drawing/2014/main" id="{8689C435-27C9-4CDF-BDE5-0E984532FE08}"/>
              </a:ext>
            </a:extLst>
          </p:cNvPr>
          <p:cNvSpPr/>
          <p:nvPr/>
        </p:nvSpPr>
        <p:spPr>
          <a:xfrm>
            <a:off x="1858150" y="3705067"/>
            <a:ext cx="300699" cy="300699"/>
          </a:xfrm>
          <a:prstGeom prst="star5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3C2FCDE-230E-4EF0-A19E-C507C284AA39}"/>
                  </a:ext>
                </a:extLst>
              </p:cNvPr>
              <p:cNvSpPr txBox="1"/>
              <p:nvPr/>
            </p:nvSpPr>
            <p:spPr>
              <a:xfrm>
                <a:off x="1822408" y="4005766"/>
                <a:ext cx="669937" cy="3738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𝑂𝑏</m:t>
                      </m:r>
                      <m:sSubSup>
                        <m:sSubSup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lang="en-IL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3C2FCDE-230E-4EF0-A19E-C507C284AA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2408" y="4005766"/>
                <a:ext cx="669937" cy="373885"/>
              </a:xfrm>
              <a:prstGeom prst="rect">
                <a:avLst/>
              </a:prstGeom>
              <a:blipFill>
                <a:blip r:embed="rId2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0A70960-90A4-4C25-B61E-CFE7EDB37BD9}"/>
                  </a:ext>
                </a:extLst>
              </p:cNvPr>
              <p:cNvSpPr txBox="1"/>
              <p:nvPr/>
            </p:nvSpPr>
            <p:spPr>
              <a:xfrm>
                <a:off x="1474190" y="3087261"/>
                <a:ext cx="724557" cy="3738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𝑂𝑏</m:t>
                      </m:r>
                      <m:sSubSup>
                        <m:sSubSup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lang="en-IL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0A70960-90A4-4C25-B61E-CFE7EDB37B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4190" y="3087261"/>
                <a:ext cx="724557" cy="373885"/>
              </a:xfrm>
              <a:prstGeom prst="rect">
                <a:avLst/>
              </a:prstGeom>
              <a:blipFill>
                <a:blip r:embed="rId3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Star: 5 Points 15">
            <a:extLst>
              <a:ext uri="{FF2B5EF4-FFF2-40B4-BE49-F238E27FC236}">
                <a16:creationId xmlns:a16="http://schemas.microsoft.com/office/drawing/2014/main" id="{5E41207D-15E5-4924-B6AD-E6FDD9DFE11C}"/>
              </a:ext>
            </a:extLst>
          </p:cNvPr>
          <p:cNvSpPr/>
          <p:nvPr/>
        </p:nvSpPr>
        <p:spPr>
          <a:xfrm>
            <a:off x="2048398" y="3290410"/>
            <a:ext cx="300699" cy="300699"/>
          </a:xfrm>
          <a:prstGeom prst="star5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7" name="Star: 5 Points 16">
            <a:extLst>
              <a:ext uri="{FF2B5EF4-FFF2-40B4-BE49-F238E27FC236}">
                <a16:creationId xmlns:a16="http://schemas.microsoft.com/office/drawing/2014/main" id="{3A28AC53-B0FC-4C98-94C2-3C0D5718E9C0}"/>
              </a:ext>
            </a:extLst>
          </p:cNvPr>
          <p:cNvSpPr/>
          <p:nvPr/>
        </p:nvSpPr>
        <p:spPr>
          <a:xfrm>
            <a:off x="2614657" y="3349872"/>
            <a:ext cx="300699" cy="300699"/>
          </a:xfrm>
          <a:prstGeom prst="star5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194641A5-0F3B-4529-9025-21B38CCF941B}"/>
              </a:ext>
            </a:extLst>
          </p:cNvPr>
          <p:cNvSpPr/>
          <p:nvPr/>
        </p:nvSpPr>
        <p:spPr>
          <a:xfrm>
            <a:off x="2509946" y="2963108"/>
            <a:ext cx="255061" cy="219881"/>
          </a:xfrm>
          <a:prstGeom prst="triangl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CB08E8D-9CE6-4A1B-B0C4-A6066585F6DA}"/>
                  </a:ext>
                </a:extLst>
              </p:cNvPr>
              <p:cNvSpPr txBox="1"/>
              <p:nvPr/>
            </p:nvSpPr>
            <p:spPr>
              <a:xfrm>
                <a:off x="2743213" y="3591109"/>
                <a:ext cx="724557" cy="3738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𝑂𝑏</m:t>
                      </m:r>
                      <m:sSubSup>
                        <m:sSubSup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lang="en-IL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CB08E8D-9CE6-4A1B-B0C4-A6066585F6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3213" y="3591109"/>
                <a:ext cx="724557" cy="373885"/>
              </a:xfrm>
              <a:prstGeom prst="rect">
                <a:avLst/>
              </a:prstGeom>
              <a:blipFill>
                <a:blip r:embed="rId4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7C385C4-91BC-4237-99E0-0DF30644A256}"/>
                  </a:ext>
                </a:extLst>
              </p:cNvPr>
              <p:cNvSpPr txBox="1"/>
              <p:nvPr/>
            </p:nvSpPr>
            <p:spPr>
              <a:xfrm>
                <a:off x="2252378" y="2589223"/>
                <a:ext cx="724557" cy="3738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𝑂𝑏</m:t>
                      </m:r>
                      <m:sSubSup>
                        <m:sSubSup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lang="en-IL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7C385C4-91BC-4237-99E0-0DF30644A2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2378" y="2589223"/>
                <a:ext cx="724557" cy="373885"/>
              </a:xfrm>
              <a:prstGeom prst="rect">
                <a:avLst/>
              </a:prstGeom>
              <a:blipFill>
                <a:blip r:embed="rId5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22CDD98-DB50-4279-98AA-5819555B9D42}"/>
                  </a:ext>
                </a:extLst>
              </p:cNvPr>
              <p:cNvSpPr txBox="1"/>
              <p:nvPr/>
            </p:nvSpPr>
            <p:spPr>
              <a:xfrm>
                <a:off x="3188410" y="2900318"/>
                <a:ext cx="724557" cy="3801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𝑂𝑏</m:t>
                      </m:r>
                      <m:sSubSup>
                        <m:sSubSup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lang="en-IL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22CDD98-DB50-4279-98AA-5819555B9D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8410" y="2900318"/>
                <a:ext cx="724557" cy="380104"/>
              </a:xfrm>
              <a:prstGeom prst="rect">
                <a:avLst/>
              </a:prstGeom>
              <a:blipFill>
                <a:blip r:embed="rId6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val 5">
            <a:extLst>
              <a:ext uri="{FF2B5EF4-FFF2-40B4-BE49-F238E27FC236}">
                <a16:creationId xmlns:a16="http://schemas.microsoft.com/office/drawing/2014/main" id="{1271F380-A062-4F6E-9775-D83211ACA65F}"/>
              </a:ext>
            </a:extLst>
          </p:cNvPr>
          <p:cNvSpPr/>
          <p:nvPr/>
        </p:nvSpPr>
        <p:spPr>
          <a:xfrm>
            <a:off x="1254150" y="2096314"/>
            <a:ext cx="2721013" cy="272101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1EAD2D66-17FA-4024-9533-CE77C3470B29}"/>
              </a:ext>
            </a:extLst>
          </p:cNvPr>
          <p:cNvSpPr/>
          <p:nvPr/>
        </p:nvSpPr>
        <p:spPr>
          <a:xfrm>
            <a:off x="4398566" y="3093858"/>
            <a:ext cx="2397858" cy="61780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EF294829-1D13-4A4F-A2D2-E059C78D2A6B}"/>
              </a:ext>
            </a:extLst>
          </p:cNvPr>
          <p:cNvGrpSpPr/>
          <p:nvPr/>
        </p:nvGrpSpPr>
        <p:grpSpPr>
          <a:xfrm>
            <a:off x="8612541" y="2539679"/>
            <a:ext cx="2103084" cy="2291021"/>
            <a:chOff x="8153400" y="2438400"/>
            <a:chExt cx="2103084" cy="2291021"/>
          </a:xfrm>
        </p:grpSpPr>
        <p:sp>
          <p:nvSpPr>
            <p:cNvPr id="28" name="Isosceles Triangle 27">
              <a:extLst>
                <a:ext uri="{FF2B5EF4-FFF2-40B4-BE49-F238E27FC236}">
                  <a16:creationId xmlns:a16="http://schemas.microsoft.com/office/drawing/2014/main" id="{E9CBD098-08BF-498C-8708-EC1A52B6B522}"/>
                </a:ext>
              </a:extLst>
            </p:cNvPr>
            <p:cNvSpPr/>
            <p:nvPr/>
          </p:nvSpPr>
          <p:spPr>
            <a:xfrm>
              <a:off x="9109041" y="4350923"/>
              <a:ext cx="423543" cy="365125"/>
            </a:xfrm>
            <a:prstGeom prst="triangl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29" name="Star: 5 Points 28">
              <a:extLst>
                <a:ext uri="{FF2B5EF4-FFF2-40B4-BE49-F238E27FC236}">
                  <a16:creationId xmlns:a16="http://schemas.microsoft.com/office/drawing/2014/main" id="{290E83CC-9EAB-4C88-91FD-C81F87206400}"/>
                </a:ext>
              </a:extLst>
            </p:cNvPr>
            <p:cNvSpPr/>
            <p:nvPr/>
          </p:nvSpPr>
          <p:spPr>
            <a:xfrm>
              <a:off x="8299676" y="4278372"/>
              <a:ext cx="451049" cy="451049"/>
            </a:xfrm>
            <a:prstGeom prst="star5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165E7D5B-7D47-4760-BD4F-55004D4E6528}"/>
                </a:ext>
              </a:extLst>
            </p:cNvPr>
            <p:cNvCxnSpPr/>
            <p:nvPr/>
          </p:nvCxnSpPr>
          <p:spPr>
            <a:xfrm flipV="1">
              <a:off x="8153400" y="2438400"/>
              <a:ext cx="0" cy="179472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69E68815-29AA-4A96-AAA7-C252A7F069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53400" y="4221631"/>
              <a:ext cx="2103084" cy="1149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28AF2F3F-02A1-401B-9CE8-701B6D0F82F9}"/>
                </a:ext>
              </a:extLst>
            </p:cNvPr>
            <p:cNvSpPr/>
            <p:nvPr/>
          </p:nvSpPr>
          <p:spPr>
            <a:xfrm>
              <a:off x="8162924" y="2734444"/>
              <a:ext cx="743605" cy="1489984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13CE9BA3-D02B-46F7-B907-0B6B18DF3129}"/>
                </a:ext>
              </a:extLst>
            </p:cNvPr>
            <p:cNvSpPr/>
            <p:nvPr/>
          </p:nvSpPr>
          <p:spPr>
            <a:xfrm>
              <a:off x="8916891" y="3248594"/>
              <a:ext cx="743605" cy="97665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5D3C3EAA-FD27-47EB-85D0-708922BB58D9}"/>
                  </a:ext>
                </a:extLst>
              </p:cNvPr>
              <p:cNvSpPr txBox="1"/>
              <p:nvPr/>
            </p:nvSpPr>
            <p:spPr>
              <a:xfrm>
                <a:off x="8016553" y="3290410"/>
                <a:ext cx="4696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IL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5D3C3EAA-FD27-47EB-85D0-708922BB58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6553" y="3290410"/>
                <a:ext cx="469680" cy="369332"/>
              </a:xfrm>
              <a:prstGeom prst="rect">
                <a:avLst/>
              </a:prstGeom>
              <a:blipFill>
                <a:blip r:embed="rId7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TextBox 48">
            <a:extLst>
              <a:ext uri="{FF2B5EF4-FFF2-40B4-BE49-F238E27FC236}">
                <a16:creationId xmlns:a16="http://schemas.microsoft.com/office/drawing/2014/main" id="{62935F8C-35EE-47D4-AFA3-DBABC1A49624}"/>
              </a:ext>
            </a:extLst>
          </p:cNvPr>
          <p:cNvSpPr txBox="1"/>
          <p:nvPr/>
        </p:nvSpPr>
        <p:spPr>
          <a:xfrm>
            <a:off x="8843024" y="329313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  <a:endParaRPr lang="en-IL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B5C6509-9A8C-4D0D-82EA-327F3DB3AA38}"/>
              </a:ext>
            </a:extLst>
          </p:cNvPr>
          <p:cNvSpPr txBox="1"/>
          <p:nvPr/>
        </p:nvSpPr>
        <p:spPr>
          <a:xfrm>
            <a:off x="9575551" y="367075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2418679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2B9A99-7A64-4397-B602-AA3506F63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BD0CC-423F-4B58-AFF5-83B6DD233671}" type="slidenum">
              <a:rPr lang="en-IL" smtClean="0"/>
              <a:t>27</a:t>
            </a:fld>
            <a:endParaRPr lang="en-IL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4C7029-632E-4529-A2D7-0B7F68435A7D}"/>
              </a:ext>
            </a:extLst>
          </p:cNvPr>
          <p:cNvSpPr txBox="1"/>
          <p:nvPr/>
        </p:nvSpPr>
        <p:spPr>
          <a:xfrm>
            <a:off x="477875" y="186637"/>
            <a:ext cx="3428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Step2.b : </a:t>
            </a:r>
            <a:br>
              <a:rPr lang="en-US" dirty="0"/>
            </a:br>
            <a:r>
              <a:rPr lang="en-US" dirty="0"/>
              <a:t>Update grouped objects class distribution</a:t>
            </a:r>
            <a:endParaRPr lang="en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7A9F3C4-E829-4939-9301-65A10DB55D73}"/>
                  </a:ext>
                </a:extLst>
              </p:cNvPr>
              <p:cNvSpPr txBox="1"/>
              <p:nvPr/>
            </p:nvSpPr>
            <p:spPr>
              <a:xfrm>
                <a:off x="477875" y="1669773"/>
                <a:ext cx="5298853" cy="12359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Each object holds information regarding its class  in probability 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described by parameters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𝑀𝐿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𝐷𝑖𝑟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7A9F3C4-E829-4939-9301-65A10DB55D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875" y="1669773"/>
                <a:ext cx="5298853" cy="1235979"/>
              </a:xfrm>
              <a:prstGeom prst="rect">
                <a:avLst/>
              </a:prstGeom>
              <a:blipFill>
                <a:blip r:embed="rId3"/>
                <a:stretch>
                  <a:fillRect l="-920" t="-2956" b="-1970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31E0D47B-0F3C-4035-B072-00A0F10BC636}"/>
                  </a:ext>
                </a:extLst>
              </p:cNvPr>
              <p:cNvSpPr txBox="1"/>
              <p:nvPr/>
            </p:nvSpPr>
            <p:spPr>
              <a:xfrm>
                <a:off x="1407215" y="3629083"/>
                <a:ext cx="385058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contains the amount of votes object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has for class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31E0D47B-0F3C-4035-B072-00A0F10BC6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7215" y="3629083"/>
                <a:ext cx="3850585" cy="646331"/>
              </a:xfrm>
              <a:prstGeom prst="rect">
                <a:avLst/>
              </a:prstGeom>
              <a:blipFill>
                <a:blip r:embed="rId4"/>
                <a:stretch>
                  <a:fillRect l="-1424" t="-4717" b="-14151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0921916A-603C-49AD-BFE2-F1BD86A901D2}"/>
              </a:ext>
            </a:extLst>
          </p:cNvPr>
          <p:cNvCxnSpPr/>
          <p:nvPr/>
        </p:nvCxnSpPr>
        <p:spPr>
          <a:xfrm>
            <a:off x="761172" y="3813749"/>
            <a:ext cx="646043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BBFD4333-E732-4192-803E-F5B87AE41E5C}"/>
                  </a:ext>
                </a:extLst>
              </p:cNvPr>
              <p:cNvSpPr txBox="1"/>
              <p:nvPr/>
            </p:nvSpPr>
            <p:spPr>
              <a:xfrm>
                <a:off x="1407214" y="4721747"/>
                <a:ext cx="385058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 a categorical distribution that holds the probability for each class</a:t>
                </a: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BBFD4333-E732-4192-803E-F5B87AE41E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7214" y="4721747"/>
                <a:ext cx="3850585" cy="646331"/>
              </a:xfrm>
              <a:prstGeom prst="rect">
                <a:avLst/>
              </a:prstGeom>
              <a:blipFill>
                <a:blip r:embed="rId5"/>
                <a:stretch>
                  <a:fillRect l="-1426" t="-5660" b="-14151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98CBDAA0-E932-482F-B840-0EA450E6842F}"/>
              </a:ext>
            </a:extLst>
          </p:cNvPr>
          <p:cNvCxnSpPr/>
          <p:nvPr/>
        </p:nvCxnSpPr>
        <p:spPr>
          <a:xfrm>
            <a:off x="759515" y="4899599"/>
            <a:ext cx="646043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2" name="Picture 71">
            <a:extLst>
              <a:ext uri="{FF2B5EF4-FFF2-40B4-BE49-F238E27FC236}">
                <a16:creationId xmlns:a16="http://schemas.microsoft.com/office/drawing/2014/main" id="{59B71927-E1C8-4B1A-92A2-67F7708802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03581" y="459979"/>
            <a:ext cx="4224835" cy="3260994"/>
          </a:xfrm>
          <a:prstGeom prst="rect">
            <a:avLst/>
          </a:prstGeom>
        </p:spPr>
      </p:pic>
      <p:grpSp>
        <p:nvGrpSpPr>
          <p:cNvPr id="83" name="Group 82">
            <a:extLst>
              <a:ext uri="{FF2B5EF4-FFF2-40B4-BE49-F238E27FC236}">
                <a16:creationId xmlns:a16="http://schemas.microsoft.com/office/drawing/2014/main" id="{3C1DE3C4-CFBC-4B92-B9E0-976BB991C307}"/>
              </a:ext>
            </a:extLst>
          </p:cNvPr>
          <p:cNvGrpSpPr/>
          <p:nvPr/>
        </p:nvGrpSpPr>
        <p:grpSpPr>
          <a:xfrm>
            <a:off x="7340875" y="4107000"/>
            <a:ext cx="2699073" cy="2291021"/>
            <a:chOff x="7573977" y="4122028"/>
            <a:chExt cx="2699073" cy="2291021"/>
          </a:xfrm>
        </p:grpSpPr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5E2DB5A8-9F29-4AF4-A980-80D7E9CF3151}"/>
                </a:ext>
              </a:extLst>
            </p:cNvPr>
            <p:cNvGrpSpPr/>
            <p:nvPr/>
          </p:nvGrpSpPr>
          <p:grpSpPr>
            <a:xfrm>
              <a:off x="8169966" y="4122028"/>
              <a:ext cx="2103084" cy="2291021"/>
              <a:chOff x="8153400" y="2438400"/>
              <a:chExt cx="2103084" cy="2291021"/>
            </a:xfrm>
          </p:grpSpPr>
          <p:sp>
            <p:nvSpPr>
              <p:cNvPr id="74" name="Isosceles Triangle 73">
                <a:extLst>
                  <a:ext uri="{FF2B5EF4-FFF2-40B4-BE49-F238E27FC236}">
                    <a16:creationId xmlns:a16="http://schemas.microsoft.com/office/drawing/2014/main" id="{B762339C-7244-4919-B441-B2069C526F05}"/>
                  </a:ext>
                </a:extLst>
              </p:cNvPr>
              <p:cNvSpPr/>
              <p:nvPr/>
            </p:nvSpPr>
            <p:spPr>
              <a:xfrm>
                <a:off x="9109041" y="4350923"/>
                <a:ext cx="423543" cy="365125"/>
              </a:xfrm>
              <a:prstGeom prst="triangl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/>
              </a:p>
            </p:txBody>
          </p:sp>
          <p:sp>
            <p:nvSpPr>
              <p:cNvPr id="75" name="Star: 5 Points 74">
                <a:extLst>
                  <a:ext uri="{FF2B5EF4-FFF2-40B4-BE49-F238E27FC236}">
                    <a16:creationId xmlns:a16="http://schemas.microsoft.com/office/drawing/2014/main" id="{C9775D6E-8DCB-4528-A572-105C4BD7AEFA}"/>
                  </a:ext>
                </a:extLst>
              </p:cNvPr>
              <p:cNvSpPr/>
              <p:nvPr/>
            </p:nvSpPr>
            <p:spPr>
              <a:xfrm>
                <a:off x="8299676" y="4278372"/>
                <a:ext cx="451049" cy="451049"/>
              </a:xfrm>
              <a:prstGeom prst="star5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/>
              </a:p>
            </p:txBody>
          </p:sp>
          <p:cxnSp>
            <p:nvCxnSpPr>
              <p:cNvPr id="76" name="Straight Arrow Connector 75">
                <a:extLst>
                  <a:ext uri="{FF2B5EF4-FFF2-40B4-BE49-F238E27FC236}">
                    <a16:creationId xmlns:a16="http://schemas.microsoft.com/office/drawing/2014/main" id="{1195F807-5727-4739-AED8-3A15774F54EA}"/>
                  </a:ext>
                </a:extLst>
              </p:cNvPr>
              <p:cNvCxnSpPr/>
              <p:nvPr/>
            </p:nvCxnSpPr>
            <p:spPr>
              <a:xfrm flipV="1">
                <a:off x="8153400" y="2438400"/>
                <a:ext cx="0" cy="179472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Arrow Connector 76">
                <a:extLst>
                  <a:ext uri="{FF2B5EF4-FFF2-40B4-BE49-F238E27FC236}">
                    <a16:creationId xmlns:a16="http://schemas.microsoft.com/office/drawing/2014/main" id="{33EB2B06-8F37-4185-9FC6-E3A814BDDF3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153400" y="4221631"/>
                <a:ext cx="2103084" cy="1149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08D02580-3E59-4DD2-BC78-A29429EE6834}"/>
                  </a:ext>
                </a:extLst>
              </p:cNvPr>
              <p:cNvSpPr/>
              <p:nvPr/>
            </p:nvSpPr>
            <p:spPr>
              <a:xfrm>
                <a:off x="8162924" y="2734444"/>
                <a:ext cx="743605" cy="1489984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/>
              </a:p>
            </p:txBody>
          </p:sp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78809C17-E27C-4997-B8C0-4F1204F5FEDD}"/>
                  </a:ext>
                </a:extLst>
              </p:cNvPr>
              <p:cNvSpPr/>
              <p:nvPr/>
            </p:nvSpPr>
            <p:spPr>
              <a:xfrm>
                <a:off x="8916891" y="3464740"/>
                <a:ext cx="743605" cy="760511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4DA0D3BF-77CE-455F-815F-C8D2B378F5D9}"/>
                    </a:ext>
                  </a:extLst>
                </p:cNvPr>
                <p:cNvSpPr txBox="1"/>
                <p:nvPr/>
              </p:nvSpPr>
              <p:spPr>
                <a:xfrm>
                  <a:off x="7573977" y="4821819"/>
                  <a:ext cx="437529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IL" dirty="0"/>
                </a:p>
              </p:txBody>
            </p:sp>
          </mc:Choice>
          <mc:Fallback xmlns="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4DA0D3BF-77CE-455F-815F-C8D2B378F5D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73977" y="4821819"/>
                  <a:ext cx="437529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FC92CF02-FE53-4EA7-AECE-966D9235FF60}"/>
                    </a:ext>
                  </a:extLst>
                </p:cNvPr>
                <p:cNvSpPr txBox="1"/>
                <p:nvPr/>
              </p:nvSpPr>
              <p:spPr>
                <a:xfrm>
                  <a:off x="8206578" y="4537081"/>
                  <a:ext cx="67037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67</m:t>
                        </m:r>
                      </m:oMath>
                    </m:oMathPara>
                  </a14:m>
                  <a:endParaRPr lang="en-IL" dirty="0"/>
                </a:p>
              </p:txBody>
            </p:sp>
          </mc:Choice>
          <mc:Fallback xmlns="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FC92CF02-FE53-4EA7-AECE-966D9235FF6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06578" y="4537081"/>
                  <a:ext cx="670376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797F54F0-8945-4A2A-AF4D-E8F63AB6CEF1}"/>
                    </a:ext>
                  </a:extLst>
                </p:cNvPr>
                <p:cNvSpPr txBox="1"/>
                <p:nvPr/>
              </p:nvSpPr>
              <p:spPr>
                <a:xfrm>
                  <a:off x="8932618" y="5148369"/>
                  <a:ext cx="67037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33</m:t>
                        </m:r>
                      </m:oMath>
                    </m:oMathPara>
                  </a14:m>
                  <a:endParaRPr lang="en-IL" dirty="0"/>
                </a:p>
              </p:txBody>
            </p:sp>
          </mc:Choice>
          <mc:Fallback xmlns=""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797F54F0-8945-4A2A-AF4D-E8F63AB6CE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32618" y="5148369"/>
                  <a:ext cx="670376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167717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C6C18A-BD07-4BC0-973F-03D38EE69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BD0CC-423F-4B58-AFF5-83B6DD233671}" type="slidenum">
              <a:rPr lang="en-IL" smtClean="0"/>
              <a:t>28</a:t>
            </a:fld>
            <a:endParaRPr lang="en-IL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204EC4-F6F7-43B9-A5CE-203ADAD3B343}"/>
              </a:ext>
            </a:extLst>
          </p:cNvPr>
          <p:cNvSpPr txBox="1"/>
          <p:nvPr/>
        </p:nvSpPr>
        <p:spPr>
          <a:xfrm>
            <a:off x="477875" y="186637"/>
            <a:ext cx="3428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Step2.b : </a:t>
            </a:r>
            <a:br>
              <a:rPr lang="en-US" dirty="0"/>
            </a:br>
            <a:r>
              <a:rPr lang="en-US" dirty="0"/>
              <a:t>Update grouped objects class distribution</a:t>
            </a:r>
            <a:endParaRPr lang="en-IL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5ECE308-5D7A-4310-94BD-C634616E4E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4488" y="965555"/>
            <a:ext cx="5306450" cy="9829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006F1F2-F3D5-4966-94D4-03FFFD571C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00725" y="1948553"/>
            <a:ext cx="5553075" cy="8953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647524B-264E-4B74-80D6-174E4A2F385B}"/>
              </a:ext>
            </a:extLst>
          </p:cNvPr>
          <p:cNvSpPr txBox="1"/>
          <p:nvPr/>
        </p:nvSpPr>
        <p:spPr>
          <a:xfrm>
            <a:off x="1728788" y="1146003"/>
            <a:ext cx="38585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Dirichlet Distribution: </a:t>
            </a:r>
            <a:endParaRPr lang="en-IL" sz="3200" dirty="0"/>
          </a:p>
        </p:txBody>
      </p:sp>
      <p:pic>
        <p:nvPicPr>
          <p:cNvPr id="2" name="dirpdf2XExample">
            <a:hlinkClick r:id="" action="ppaction://media"/>
            <a:extLst>
              <a:ext uri="{FF2B5EF4-FFF2-40B4-BE49-F238E27FC236}">
                <a16:creationId xmlns:a16="http://schemas.microsoft.com/office/drawing/2014/main" id="{94B79723-A54F-400C-9B34-6574753CCE2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47231" y="3079552"/>
            <a:ext cx="4622800" cy="3406274"/>
          </a:xfrm>
          <a:prstGeom prst="rect">
            <a:avLst/>
          </a:prstGeom>
        </p:spPr>
      </p:pic>
      <p:pic>
        <p:nvPicPr>
          <p:cNvPr id="3" name="dirpdf3XExample">
            <a:hlinkClick r:id="" action="ppaction://media"/>
            <a:extLst>
              <a:ext uri="{FF2B5EF4-FFF2-40B4-BE49-F238E27FC236}">
                <a16:creationId xmlns:a16="http://schemas.microsoft.com/office/drawing/2014/main" id="{75F60036-23CE-445A-80A4-83129B2E425A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6096000" y="3132638"/>
            <a:ext cx="4541699" cy="3406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243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6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2B9A99-7A64-4397-B602-AA3506F63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BD0CC-423F-4B58-AFF5-83B6DD233671}" type="slidenum">
              <a:rPr lang="en-IL" smtClean="0"/>
              <a:t>29</a:t>
            </a:fld>
            <a:endParaRPr lang="en-IL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4C7029-632E-4529-A2D7-0B7F68435A7D}"/>
              </a:ext>
            </a:extLst>
          </p:cNvPr>
          <p:cNvSpPr txBox="1"/>
          <p:nvPr/>
        </p:nvSpPr>
        <p:spPr>
          <a:xfrm>
            <a:off x="477875" y="186637"/>
            <a:ext cx="3428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Step2.b : </a:t>
            </a:r>
            <a:br>
              <a:rPr lang="en-US" dirty="0"/>
            </a:br>
            <a:r>
              <a:rPr lang="en-US" dirty="0"/>
              <a:t>Update grouped objects class distribution</a:t>
            </a:r>
            <a:endParaRPr lang="en-IL" dirty="0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1B685B46-8ADE-47DD-AE01-F8F2583DDB72}"/>
              </a:ext>
            </a:extLst>
          </p:cNvPr>
          <p:cNvGrpSpPr/>
          <p:nvPr/>
        </p:nvGrpSpPr>
        <p:grpSpPr>
          <a:xfrm>
            <a:off x="4547364" y="2212822"/>
            <a:ext cx="2721013" cy="2721013"/>
            <a:chOff x="1254150" y="2096314"/>
            <a:chExt cx="2721013" cy="2721013"/>
          </a:xfrm>
        </p:grpSpPr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DD0FD273-58B0-4CB7-AEC9-79DACA48744D}"/>
                </a:ext>
              </a:extLst>
            </p:cNvPr>
            <p:cNvSpPr/>
            <p:nvPr/>
          </p:nvSpPr>
          <p:spPr>
            <a:xfrm>
              <a:off x="3105492" y="3129991"/>
              <a:ext cx="255061" cy="219881"/>
            </a:xfrm>
            <a:prstGeom prst="triangl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22" name="Star: 5 Points 21">
              <a:extLst>
                <a:ext uri="{FF2B5EF4-FFF2-40B4-BE49-F238E27FC236}">
                  <a16:creationId xmlns:a16="http://schemas.microsoft.com/office/drawing/2014/main" id="{D361EFE7-70DA-4E1C-A2F1-CF7B67DF0F97}"/>
                </a:ext>
              </a:extLst>
            </p:cNvPr>
            <p:cNvSpPr/>
            <p:nvPr/>
          </p:nvSpPr>
          <p:spPr>
            <a:xfrm>
              <a:off x="1858150" y="3705067"/>
              <a:ext cx="300699" cy="300699"/>
            </a:xfrm>
            <a:prstGeom prst="star5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883B5EFC-7947-458F-BAA7-19F723433264}"/>
                    </a:ext>
                  </a:extLst>
                </p:cNvPr>
                <p:cNvSpPr txBox="1"/>
                <p:nvPr/>
              </p:nvSpPr>
              <p:spPr>
                <a:xfrm>
                  <a:off x="1822408" y="4005766"/>
                  <a:ext cx="669937" cy="37388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𝑂𝑏</m:t>
                        </m:r>
                        <m:sSubSup>
                          <m:sSubSupPr>
                            <m:ctrlP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bSup>
                      </m:oMath>
                    </m:oMathPara>
                  </a14:m>
                  <a:endParaRPr lang="en-IL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883B5EFC-7947-458F-BAA7-19F72343326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22408" y="4005766"/>
                  <a:ext cx="669937" cy="373885"/>
                </a:xfrm>
                <a:prstGeom prst="rect">
                  <a:avLst/>
                </a:prstGeom>
                <a:blipFill>
                  <a:blip r:embed="rId2"/>
                  <a:stretch>
                    <a:fillRect b="-12903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C377B3EF-EFD5-4580-8115-8F73DE58FA6A}"/>
                    </a:ext>
                  </a:extLst>
                </p:cNvPr>
                <p:cNvSpPr txBox="1"/>
                <p:nvPr/>
              </p:nvSpPr>
              <p:spPr>
                <a:xfrm>
                  <a:off x="1474190" y="3087261"/>
                  <a:ext cx="724557" cy="37388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𝑂𝑏</m:t>
                        </m:r>
                        <m:sSubSup>
                          <m:sSubSupPr>
                            <m:ctrlP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bSup>
                      </m:oMath>
                    </m:oMathPara>
                  </a14:m>
                  <a:endParaRPr lang="en-IL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C377B3EF-EFD5-4580-8115-8F73DE58FA6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74190" y="3087261"/>
                  <a:ext cx="724557" cy="373885"/>
                </a:xfrm>
                <a:prstGeom prst="rect">
                  <a:avLst/>
                </a:prstGeom>
                <a:blipFill>
                  <a:blip r:embed="rId3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7" name="Star: 5 Points 26">
              <a:extLst>
                <a:ext uri="{FF2B5EF4-FFF2-40B4-BE49-F238E27FC236}">
                  <a16:creationId xmlns:a16="http://schemas.microsoft.com/office/drawing/2014/main" id="{6F819C5E-3B67-4C79-A6AA-13B5829083DA}"/>
                </a:ext>
              </a:extLst>
            </p:cNvPr>
            <p:cNvSpPr/>
            <p:nvPr/>
          </p:nvSpPr>
          <p:spPr>
            <a:xfrm>
              <a:off x="2048398" y="3290410"/>
              <a:ext cx="300699" cy="300699"/>
            </a:xfrm>
            <a:prstGeom prst="star5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28" name="Star: 5 Points 27">
              <a:extLst>
                <a:ext uri="{FF2B5EF4-FFF2-40B4-BE49-F238E27FC236}">
                  <a16:creationId xmlns:a16="http://schemas.microsoft.com/office/drawing/2014/main" id="{F980A792-7D91-4DF0-8BCD-EBAB0F705032}"/>
                </a:ext>
              </a:extLst>
            </p:cNvPr>
            <p:cNvSpPr/>
            <p:nvPr/>
          </p:nvSpPr>
          <p:spPr>
            <a:xfrm>
              <a:off x="2614657" y="3349872"/>
              <a:ext cx="300699" cy="300699"/>
            </a:xfrm>
            <a:prstGeom prst="star5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29" name="Isosceles Triangle 28">
              <a:extLst>
                <a:ext uri="{FF2B5EF4-FFF2-40B4-BE49-F238E27FC236}">
                  <a16:creationId xmlns:a16="http://schemas.microsoft.com/office/drawing/2014/main" id="{96F911EA-4C69-402B-A922-68235465234E}"/>
                </a:ext>
              </a:extLst>
            </p:cNvPr>
            <p:cNvSpPr/>
            <p:nvPr/>
          </p:nvSpPr>
          <p:spPr>
            <a:xfrm>
              <a:off x="2509946" y="2963108"/>
              <a:ext cx="255061" cy="219881"/>
            </a:xfrm>
            <a:prstGeom prst="triangl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78CD16FD-AD93-4EE7-92F9-F907A4567309}"/>
                    </a:ext>
                  </a:extLst>
                </p:cNvPr>
                <p:cNvSpPr txBox="1"/>
                <p:nvPr/>
              </p:nvSpPr>
              <p:spPr>
                <a:xfrm>
                  <a:off x="2743213" y="3591109"/>
                  <a:ext cx="724557" cy="37388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𝑂𝑏</m:t>
                        </m:r>
                        <m:sSubSup>
                          <m:sSubSupPr>
                            <m:ctrlP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bSup>
                      </m:oMath>
                    </m:oMathPara>
                  </a14:m>
                  <a:endParaRPr lang="en-IL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78CD16FD-AD93-4EE7-92F9-F907A45673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43213" y="3591109"/>
                  <a:ext cx="724557" cy="373885"/>
                </a:xfrm>
                <a:prstGeom prst="rect">
                  <a:avLst/>
                </a:prstGeom>
                <a:blipFill>
                  <a:blip r:embed="rId4"/>
                  <a:stretch>
                    <a:fillRect b="-12903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05A5FC65-025D-497F-AE31-99373571F2C3}"/>
                    </a:ext>
                  </a:extLst>
                </p:cNvPr>
                <p:cNvSpPr txBox="1"/>
                <p:nvPr/>
              </p:nvSpPr>
              <p:spPr>
                <a:xfrm>
                  <a:off x="2252378" y="2589223"/>
                  <a:ext cx="724557" cy="37388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𝑂𝑏</m:t>
                        </m:r>
                        <m:sSubSup>
                          <m:sSubSupPr>
                            <m:ctrlP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bSup>
                      </m:oMath>
                    </m:oMathPara>
                  </a14:m>
                  <a:endParaRPr lang="en-IL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05A5FC65-025D-497F-AE31-99373571F2C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52378" y="2589223"/>
                  <a:ext cx="724557" cy="373885"/>
                </a:xfrm>
                <a:prstGeom prst="rect">
                  <a:avLst/>
                </a:prstGeom>
                <a:blipFill>
                  <a:blip r:embed="rId5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5102D8BB-9F3C-418C-B250-59CE281483BD}"/>
                    </a:ext>
                  </a:extLst>
                </p:cNvPr>
                <p:cNvSpPr txBox="1"/>
                <p:nvPr/>
              </p:nvSpPr>
              <p:spPr>
                <a:xfrm>
                  <a:off x="3188410" y="2900318"/>
                  <a:ext cx="724557" cy="38010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𝑂𝑏</m:t>
                        </m:r>
                        <m:sSubSup>
                          <m:sSubSupPr>
                            <m:ctrlP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bSup>
                      </m:oMath>
                    </m:oMathPara>
                  </a14:m>
                  <a:endParaRPr lang="en-IL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5102D8BB-9F3C-418C-B250-59CE281483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88410" y="2900318"/>
                  <a:ext cx="724557" cy="380104"/>
                </a:xfrm>
                <a:prstGeom prst="rect">
                  <a:avLst/>
                </a:prstGeom>
                <a:blipFill>
                  <a:blip r:embed="rId6"/>
                  <a:stretch>
                    <a:fillRect b="-12903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C79E9364-081C-4C70-9537-87B867ABEE93}"/>
                </a:ext>
              </a:extLst>
            </p:cNvPr>
            <p:cNvSpPr/>
            <p:nvPr/>
          </p:nvSpPr>
          <p:spPr>
            <a:xfrm>
              <a:off x="1254150" y="2096314"/>
              <a:ext cx="2721013" cy="2721013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9F9CD2F5-A5AB-40B4-8944-75EAA1D68A5F}"/>
              </a:ext>
            </a:extLst>
          </p:cNvPr>
          <p:cNvGrpSpPr/>
          <p:nvPr/>
        </p:nvGrpSpPr>
        <p:grpSpPr>
          <a:xfrm>
            <a:off x="217503" y="2449920"/>
            <a:ext cx="2850449" cy="2303965"/>
            <a:chOff x="6517234" y="948912"/>
            <a:chExt cx="2981805" cy="2410138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499A6664-39F5-402B-A9AB-16AFD69832CB}"/>
                </a:ext>
              </a:extLst>
            </p:cNvPr>
            <p:cNvSpPr/>
            <p:nvPr/>
          </p:nvSpPr>
          <p:spPr>
            <a:xfrm>
              <a:off x="7127569" y="2397772"/>
              <a:ext cx="743605" cy="339321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559F7036-EF71-4155-9BBE-897A065CA481}"/>
                </a:ext>
              </a:extLst>
            </p:cNvPr>
            <p:cNvGrpSpPr/>
            <p:nvPr/>
          </p:nvGrpSpPr>
          <p:grpSpPr>
            <a:xfrm>
              <a:off x="7134225" y="948912"/>
              <a:ext cx="2364814" cy="2278302"/>
              <a:chOff x="8153400" y="2438400"/>
              <a:chExt cx="2364814" cy="2278302"/>
            </a:xfrm>
          </p:grpSpPr>
          <p:sp>
            <p:nvSpPr>
              <p:cNvPr id="43" name="Isosceles Triangle 42">
                <a:extLst>
                  <a:ext uri="{FF2B5EF4-FFF2-40B4-BE49-F238E27FC236}">
                    <a16:creationId xmlns:a16="http://schemas.microsoft.com/office/drawing/2014/main" id="{0BB9945D-9D07-432E-A925-3883DBF32C6D}"/>
                  </a:ext>
                </a:extLst>
              </p:cNvPr>
              <p:cNvSpPr/>
              <p:nvPr/>
            </p:nvSpPr>
            <p:spPr>
              <a:xfrm>
                <a:off x="9686083" y="4333841"/>
                <a:ext cx="423543" cy="365125"/>
              </a:xfrm>
              <a:prstGeom prst="triangl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/>
              </a:p>
            </p:txBody>
          </p:sp>
          <p:sp>
            <p:nvSpPr>
              <p:cNvPr id="44" name="Star: 5 Points 43">
                <a:extLst>
                  <a:ext uri="{FF2B5EF4-FFF2-40B4-BE49-F238E27FC236}">
                    <a16:creationId xmlns:a16="http://schemas.microsoft.com/office/drawing/2014/main" id="{BED53741-75F5-4BCB-A4D1-BF002CD00BFB}"/>
                  </a:ext>
                </a:extLst>
              </p:cNvPr>
              <p:cNvSpPr/>
              <p:nvPr/>
            </p:nvSpPr>
            <p:spPr>
              <a:xfrm>
                <a:off x="8984770" y="4265653"/>
                <a:ext cx="451049" cy="451049"/>
              </a:xfrm>
              <a:prstGeom prst="star5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/>
              </a:p>
            </p:txBody>
          </p:sp>
          <p:cxnSp>
            <p:nvCxnSpPr>
              <p:cNvPr id="45" name="Straight Arrow Connector 44">
                <a:extLst>
                  <a:ext uri="{FF2B5EF4-FFF2-40B4-BE49-F238E27FC236}">
                    <a16:creationId xmlns:a16="http://schemas.microsoft.com/office/drawing/2014/main" id="{AC553FF3-5D54-4DB2-9941-3DDB96B5C0D4}"/>
                  </a:ext>
                </a:extLst>
              </p:cNvPr>
              <p:cNvCxnSpPr/>
              <p:nvPr/>
            </p:nvCxnSpPr>
            <p:spPr>
              <a:xfrm flipV="1">
                <a:off x="8153400" y="2438400"/>
                <a:ext cx="0" cy="179472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Arrow Connector 45">
                <a:extLst>
                  <a:ext uri="{FF2B5EF4-FFF2-40B4-BE49-F238E27FC236}">
                    <a16:creationId xmlns:a16="http://schemas.microsoft.com/office/drawing/2014/main" id="{795E64C7-CD9E-4350-BB4C-DADD706C23A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53400" y="4233129"/>
                <a:ext cx="236481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260378D6-23C5-4D3A-83F7-29EA38E56798}"/>
                  </a:ext>
                </a:extLst>
              </p:cNvPr>
              <p:cNvSpPr/>
              <p:nvPr/>
            </p:nvSpPr>
            <p:spPr>
              <a:xfrm>
                <a:off x="8895840" y="3897224"/>
                <a:ext cx="743605" cy="332774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5B37B4EF-3DBA-4375-8432-6829A921329C}"/>
                </a:ext>
              </a:extLst>
            </p:cNvPr>
            <p:cNvGrpSpPr/>
            <p:nvPr/>
          </p:nvGrpSpPr>
          <p:grpSpPr>
            <a:xfrm>
              <a:off x="7153275" y="2808912"/>
              <a:ext cx="562056" cy="550138"/>
              <a:chOff x="4886325" y="1240562"/>
              <a:chExt cx="562056" cy="550138"/>
            </a:xfrm>
          </p:grpSpPr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9926E7E1-4F75-452C-B005-50A91E4C6BCA}"/>
                  </a:ext>
                </a:extLst>
              </p:cNvPr>
              <p:cNvSpPr/>
              <p:nvPr/>
            </p:nvSpPr>
            <p:spPr>
              <a:xfrm>
                <a:off x="5057776" y="1314450"/>
                <a:ext cx="257174" cy="390523"/>
              </a:xfrm>
              <a:prstGeom prst="ellipse">
                <a:avLst/>
              </a:prstGeom>
              <a:no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/>
              </a:p>
            </p:txBody>
          </p: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3E1ADFE7-7162-4142-9FE0-CCEE016B1662}"/>
                  </a:ext>
                </a:extLst>
              </p:cNvPr>
              <p:cNvCxnSpPr/>
              <p:nvPr/>
            </p:nvCxnSpPr>
            <p:spPr>
              <a:xfrm flipH="1">
                <a:off x="4886325" y="1240562"/>
                <a:ext cx="562056" cy="550138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6DF9A344-A0B8-4140-AB9D-4AE44FEF9D49}"/>
                    </a:ext>
                  </a:extLst>
                </p:cNvPr>
                <p:cNvSpPr txBox="1"/>
                <p:nvPr/>
              </p:nvSpPr>
              <p:spPr>
                <a:xfrm>
                  <a:off x="6517234" y="1616142"/>
                  <a:ext cx="46968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IL" dirty="0"/>
                </a:p>
              </p:txBody>
            </p:sp>
          </mc:Choice>
          <mc:Fallback xmlns="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6DF9A344-A0B8-4140-AB9D-4AE44FEF9D4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17234" y="1616142"/>
                  <a:ext cx="469680" cy="369332"/>
                </a:xfrm>
                <a:prstGeom prst="rect">
                  <a:avLst/>
                </a:prstGeom>
                <a:blipFill>
                  <a:blip r:embed="rId7"/>
                  <a:stretch>
                    <a:fillRect b="-1929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3A4FCD9C-E537-4554-AC2C-CF4DCE25F097}"/>
                    </a:ext>
                  </a:extLst>
                </p:cNvPr>
                <p:cNvSpPr txBox="1"/>
                <p:nvPr/>
              </p:nvSpPr>
              <p:spPr>
                <a:xfrm>
                  <a:off x="7316468" y="2397772"/>
                  <a:ext cx="36580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IL" dirty="0"/>
                </a:p>
              </p:txBody>
            </p:sp>
          </mc:Choice>
          <mc:Fallback xmlns="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3A4FCD9C-E537-4554-AC2C-CF4DCE25F09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16468" y="2397772"/>
                  <a:ext cx="365805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7BA7CDE5-BF58-4CEB-8AF5-605677A493D7}"/>
                    </a:ext>
                  </a:extLst>
                </p:cNvPr>
                <p:cNvSpPr txBox="1"/>
                <p:nvPr/>
              </p:nvSpPr>
              <p:spPr>
                <a:xfrm>
                  <a:off x="8071563" y="2379493"/>
                  <a:ext cx="36580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IL" dirty="0"/>
                </a:p>
              </p:txBody>
            </p:sp>
          </mc:Choice>
          <mc:Fallback xmlns="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7BA7CDE5-BF58-4CEB-8AF5-605677A493D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71563" y="2379493"/>
                  <a:ext cx="365805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4" name="Arrow: Right 53">
            <a:extLst>
              <a:ext uri="{FF2B5EF4-FFF2-40B4-BE49-F238E27FC236}">
                <a16:creationId xmlns:a16="http://schemas.microsoft.com/office/drawing/2014/main" id="{6D390F74-67EE-48F9-8897-B3CAA75CF24B}"/>
              </a:ext>
            </a:extLst>
          </p:cNvPr>
          <p:cNvSpPr/>
          <p:nvPr/>
        </p:nvSpPr>
        <p:spPr>
          <a:xfrm>
            <a:off x="2904387" y="3194504"/>
            <a:ext cx="1261210" cy="3738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55" name="Arrow: Right 54">
            <a:extLst>
              <a:ext uri="{FF2B5EF4-FFF2-40B4-BE49-F238E27FC236}">
                <a16:creationId xmlns:a16="http://schemas.microsoft.com/office/drawing/2014/main" id="{E4F25811-299D-478B-BCF0-39F923269C07}"/>
              </a:ext>
            </a:extLst>
          </p:cNvPr>
          <p:cNvSpPr/>
          <p:nvPr/>
        </p:nvSpPr>
        <p:spPr>
          <a:xfrm>
            <a:off x="7419280" y="3242060"/>
            <a:ext cx="1261210" cy="3738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4EC0D7E2-30F1-428F-870F-7F0F107A7B3A}"/>
              </a:ext>
            </a:extLst>
          </p:cNvPr>
          <p:cNvGrpSpPr/>
          <p:nvPr/>
        </p:nvGrpSpPr>
        <p:grpSpPr>
          <a:xfrm>
            <a:off x="8831392" y="2615096"/>
            <a:ext cx="3017707" cy="2303965"/>
            <a:chOff x="9027694" y="2555634"/>
            <a:chExt cx="3017707" cy="2303965"/>
          </a:xfrm>
        </p:grpSpPr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325ECF2B-2C61-42A3-A871-4CBB3A1441A4}"/>
                </a:ext>
              </a:extLst>
            </p:cNvPr>
            <p:cNvGrpSpPr/>
            <p:nvPr/>
          </p:nvGrpSpPr>
          <p:grpSpPr>
            <a:xfrm>
              <a:off x="9027694" y="2555634"/>
              <a:ext cx="3017707" cy="2303965"/>
              <a:chOff x="6517234" y="948912"/>
              <a:chExt cx="3156771" cy="2410138"/>
            </a:xfrm>
          </p:grpSpPr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5AEF6558-92C8-46E9-8281-91F6AD29371E}"/>
                  </a:ext>
                </a:extLst>
              </p:cNvPr>
              <p:cNvSpPr/>
              <p:nvPr/>
            </p:nvSpPr>
            <p:spPr>
              <a:xfrm>
                <a:off x="7127569" y="2397772"/>
                <a:ext cx="743605" cy="339321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/>
              </a:p>
            </p:txBody>
          </p:sp>
          <p:grpSp>
            <p:nvGrpSpPr>
              <p:cNvPr id="70" name="Group 69">
                <a:extLst>
                  <a:ext uri="{FF2B5EF4-FFF2-40B4-BE49-F238E27FC236}">
                    <a16:creationId xmlns:a16="http://schemas.microsoft.com/office/drawing/2014/main" id="{B8FF3539-49DE-4463-BF96-D43F0E083E49}"/>
                  </a:ext>
                </a:extLst>
              </p:cNvPr>
              <p:cNvGrpSpPr/>
              <p:nvPr/>
            </p:nvGrpSpPr>
            <p:grpSpPr>
              <a:xfrm>
                <a:off x="7134225" y="948912"/>
                <a:ext cx="2539780" cy="2278302"/>
                <a:chOff x="8153400" y="2438400"/>
                <a:chExt cx="2539780" cy="2278302"/>
              </a:xfrm>
            </p:grpSpPr>
            <p:sp>
              <p:nvSpPr>
                <p:cNvPr id="77" name="Isosceles Triangle 76">
                  <a:extLst>
                    <a:ext uri="{FF2B5EF4-FFF2-40B4-BE49-F238E27FC236}">
                      <a16:creationId xmlns:a16="http://schemas.microsoft.com/office/drawing/2014/main" id="{50C8725D-9AB5-49C0-B871-7872979215D2}"/>
                    </a:ext>
                  </a:extLst>
                </p:cNvPr>
                <p:cNvSpPr/>
                <p:nvPr/>
              </p:nvSpPr>
              <p:spPr>
                <a:xfrm>
                  <a:off x="9686083" y="4333841"/>
                  <a:ext cx="423543" cy="365125"/>
                </a:xfrm>
                <a:prstGeom prst="triangle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L"/>
                </a:p>
              </p:txBody>
            </p:sp>
            <p:sp>
              <p:nvSpPr>
                <p:cNvPr id="78" name="Star: 5 Points 77">
                  <a:extLst>
                    <a:ext uri="{FF2B5EF4-FFF2-40B4-BE49-F238E27FC236}">
                      <a16:creationId xmlns:a16="http://schemas.microsoft.com/office/drawing/2014/main" id="{6F8152AE-FDAF-4DA3-B2C0-74075E2760EC}"/>
                    </a:ext>
                  </a:extLst>
                </p:cNvPr>
                <p:cNvSpPr/>
                <p:nvPr/>
              </p:nvSpPr>
              <p:spPr>
                <a:xfrm>
                  <a:off x="8984770" y="4265653"/>
                  <a:ext cx="451049" cy="451049"/>
                </a:xfrm>
                <a:prstGeom prst="star5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L"/>
                </a:p>
              </p:txBody>
            </p:sp>
            <p:cxnSp>
              <p:nvCxnSpPr>
                <p:cNvPr id="79" name="Straight Arrow Connector 78">
                  <a:extLst>
                    <a:ext uri="{FF2B5EF4-FFF2-40B4-BE49-F238E27FC236}">
                      <a16:creationId xmlns:a16="http://schemas.microsoft.com/office/drawing/2014/main" id="{33CF1F4B-9C79-4494-993B-ABFAE529A866}"/>
                    </a:ext>
                  </a:extLst>
                </p:cNvPr>
                <p:cNvCxnSpPr/>
                <p:nvPr/>
              </p:nvCxnSpPr>
              <p:spPr>
                <a:xfrm flipV="1">
                  <a:off x="8153400" y="2438400"/>
                  <a:ext cx="0" cy="1794729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0" name="Straight Arrow Connector 79">
                  <a:extLst>
                    <a:ext uri="{FF2B5EF4-FFF2-40B4-BE49-F238E27FC236}">
                      <a16:creationId xmlns:a16="http://schemas.microsoft.com/office/drawing/2014/main" id="{D7FE5EC4-5CCE-44AB-A4DB-986C5CBD445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153400" y="4226581"/>
                  <a:ext cx="2539780" cy="6548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1" name="Rectangle 80">
                  <a:extLst>
                    <a:ext uri="{FF2B5EF4-FFF2-40B4-BE49-F238E27FC236}">
                      <a16:creationId xmlns:a16="http://schemas.microsoft.com/office/drawing/2014/main" id="{0127E66C-7809-4E38-AD7C-A380AD6C76CC}"/>
                    </a:ext>
                  </a:extLst>
                </p:cNvPr>
                <p:cNvSpPr/>
                <p:nvPr/>
              </p:nvSpPr>
              <p:spPr>
                <a:xfrm>
                  <a:off x="8895840" y="2995045"/>
                  <a:ext cx="743605" cy="1234953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L"/>
                </a:p>
              </p:txBody>
            </p:sp>
          </p:grpSp>
          <p:grpSp>
            <p:nvGrpSpPr>
              <p:cNvPr id="71" name="Group 70">
                <a:extLst>
                  <a:ext uri="{FF2B5EF4-FFF2-40B4-BE49-F238E27FC236}">
                    <a16:creationId xmlns:a16="http://schemas.microsoft.com/office/drawing/2014/main" id="{62C380DD-FE9A-411A-AD1B-C03D9FE77F59}"/>
                  </a:ext>
                </a:extLst>
              </p:cNvPr>
              <p:cNvGrpSpPr/>
              <p:nvPr/>
            </p:nvGrpSpPr>
            <p:grpSpPr>
              <a:xfrm>
                <a:off x="7153275" y="2808912"/>
                <a:ext cx="562056" cy="550138"/>
                <a:chOff x="4886325" y="1240562"/>
                <a:chExt cx="562056" cy="550138"/>
              </a:xfrm>
            </p:grpSpPr>
            <p:sp>
              <p:nvSpPr>
                <p:cNvPr id="75" name="Oval 74">
                  <a:extLst>
                    <a:ext uri="{FF2B5EF4-FFF2-40B4-BE49-F238E27FC236}">
                      <a16:creationId xmlns:a16="http://schemas.microsoft.com/office/drawing/2014/main" id="{886C8225-7BCE-4A03-A014-7A80FE12B100}"/>
                    </a:ext>
                  </a:extLst>
                </p:cNvPr>
                <p:cNvSpPr/>
                <p:nvPr/>
              </p:nvSpPr>
              <p:spPr>
                <a:xfrm>
                  <a:off x="5057776" y="1314450"/>
                  <a:ext cx="257174" cy="390523"/>
                </a:xfrm>
                <a:prstGeom prst="ellipse">
                  <a:avLst/>
                </a:prstGeom>
                <a:no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L"/>
                </a:p>
              </p:txBody>
            </p:sp>
            <p:cxnSp>
              <p:nvCxnSpPr>
                <p:cNvPr id="76" name="Straight Connector 75">
                  <a:extLst>
                    <a:ext uri="{FF2B5EF4-FFF2-40B4-BE49-F238E27FC236}">
                      <a16:creationId xmlns:a16="http://schemas.microsoft.com/office/drawing/2014/main" id="{85553E19-6C7B-43B2-BFBE-2BB7E99008F1}"/>
                    </a:ext>
                  </a:extLst>
                </p:cNvPr>
                <p:cNvCxnSpPr/>
                <p:nvPr/>
              </p:nvCxnSpPr>
              <p:spPr>
                <a:xfrm flipH="1">
                  <a:off x="4886325" y="1240562"/>
                  <a:ext cx="562056" cy="550138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2" name="TextBox 71">
                    <a:extLst>
                      <a:ext uri="{FF2B5EF4-FFF2-40B4-BE49-F238E27FC236}">
                        <a16:creationId xmlns:a16="http://schemas.microsoft.com/office/drawing/2014/main" id="{BA43B5E5-9A1D-485E-B24E-94CF91176CCB}"/>
                      </a:ext>
                    </a:extLst>
                  </p:cNvPr>
                  <p:cNvSpPr txBox="1"/>
                  <p:nvPr/>
                </p:nvSpPr>
                <p:spPr>
                  <a:xfrm>
                    <a:off x="6517234" y="1616142"/>
                    <a:ext cx="469680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IL" dirty="0"/>
                  </a:p>
                </p:txBody>
              </p:sp>
            </mc:Choice>
            <mc:Fallback xmlns="">
              <p:sp>
                <p:nvSpPr>
                  <p:cNvPr id="72" name="TextBox 71">
                    <a:extLst>
                      <a:ext uri="{FF2B5EF4-FFF2-40B4-BE49-F238E27FC236}">
                        <a16:creationId xmlns:a16="http://schemas.microsoft.com/office/drawing/2014/main" id="{BA43B5E5-9A1D-485E-B24E-94CF91176CC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517234" y="1616142"/>
                    <a:ext cx="469680" cy="369332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b="-17241"/>
                    </a:stretch>
                  </a:blipFill>
                </p:spPr>
                <p:txBody>
                  <a:bodyPr/>
                  <a:lstStyle/>
                  <a:p>
                    <a:r>
                      <a:rPr lang="en-I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8A6CF0A5-889E-4BE9-AA5D-A53E877E3253}"/>
                      </a:ext>
                    </a:extLst>
                  </p:cNvPr>
                  <p:cNvSpPr txBox="1"/>
                  <p:nvPr/>
                </p:nvSpPr>
                <p:spPr>
                  <a:xfrm>
                    <a:off x="7316468" y="2397772"/>
                    <a:ext cx="365805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en-IL" dirty="0"/>
                  </a:p>
                </p:txBody>
              </p:sp>
            </mc:Choice>
            <mc:Fallback xmlns=""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8A6CF0A5-889E-4BE9-AA5D-A53E877E325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316468" y="2397772"/>
                    <a:ext cx="365805" cy="369332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4" name="TextBox 73">
                    <a:extLst>
                      <a:ext uri="{FF2B5EF4-FFF2-40B4-BE49-F238E27FC236}">
                        <a16:creationId xmlns:a16="http://schemas.microsoft.com/office/drawing/2014/main" id="{C7918E22-80E2-420B-A962-8A825B142B96}"/>
                      </a:ext>
                    </a:extLst>
                  </p:cNvPr>
                  <p:cNvSpPr txBox="1"/>
                  <p:nvPr/>
                </p:nvSpPr>
                <p:spPr>
                  <a:xfrm>
                    <a:off x="8065565" y="1639000"/>
                    <a:ext cx="382663" cy="38635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oMath>
                      </m:oMathPara>
                    </a14:m>
                    <a:endParaRPr lang="en-IL" dirty="0"/>
                  </a:p>
                </p:txBody>
              </p:sp>
            </mc:Choice>
            <mc:Fallback xmlns="">
              <p:sp>
                <p:nvSpPr>
                  <p:cNvPr id="74" name="TextBox 73">
                    <a:extLst>
                      <a:ext uri="{FF2B5EF4-FFF2-40B4-BE49-F238E27FC236}">
                        <a16:creationId xmlns:a16="http://schemas.microsoft.com/office/drawing/2014/main" id="{C7918E22-80E2-420B-A962-8A825B142B9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65565" y="1639000"/>
                    <a:ext cx="382663" cy="386352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L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DAF12BFB-37B4-4A86-A839-BBE1B1AE4595}"/>
                </a:ext>
              </a:extLst>
            </p:cNvPr>
            <p:cNvSpPr/>
            <p:nvPr/>
          </p:nvSpPr>
          <p:spPr>
            <a:xfrm>
              <a:off x="11044677" y="3466379"/>
              <a:ext cx="710847" cy="801927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86FD7D3F-D830-46FC-8F0A-1BF6BE361E3F}"/>
                    </a:ext>
                  </a:extLst>
                </p:cNvPr>
                <p:cNvSpPr txBox="1"/>
                <p:nvPr/>
              </p:nvSpPr>
              <p:spPr>
                <a:xfrm>
                  <a:off x="11191415" y="3624679"/>
                  <a:ext cx="36580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en-IL" dirty="0"/>
                </a:p>
              </p:txBody>
            </p:sp>
          </mc:Choice>
          <mc:Fallback xmlns="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86FD7D3F-D830-46FC-8F0A-1BF6BE361E3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91415" y="3624679"/>
                  <a:ext cx="365806" cy="369332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9260161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rrow: Down 4">
            <a:extLst>
              <a:ext uri="{FF2B5EF4-FFF2-40B4-BE49-F238E27FC236}">
                <a16:creationId xmlns:a16="http://schemas.microsoft.com/office/drawing/2014/main" id="{708A3A90-6EB6-4BB1-BE9E-FB3EF2E4CBB0}"/>
              </a:ext>
            </a:extLst>
          </p:cNvPr>
          <p:cNvSpPr/>
          <p:nvPr/>
        </p:nvSpPr>
        <p:spPr>
          <a:xfrm>
            <a:off x="365128" y="273067"/>
            <a:ext cx="2355199" cy="6484005"/>
          </a:xfrm>
          <a:prstGeom prst="downArrow">
            <a:avLst>
              <a:gd name="adj1" fmla="val 75440"/>
              <a:gd name="adj2" fmla="val 34632"/>
            </a:avLst>
          </a:prstGeom>
          <a:solidFill>
            <a:schemeClr val="accent1">
              <a:lumMod val="20000"/>
              <a:lumOff val="80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833629-9491-4C84-8ADE-51906CCC2AB7}"/>
              </a:ext>
            </a:extLst>
          </p:cNvPr>
          <p:cNvSpPr txBox="1"/>
          <p:nvPr/>
        </p:nvSpPr>
        <p:spPr>
          <a:xfrm>
            <a:off x="824203" y="741685"/>
            <a:ext cx="15043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IL" sz="1600" dirty="0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F202C112-B887-4497-BEA2-D995A088336F}"/>
              </a:ext>
            </a:extLst>
          </p:cNvPr>
          <p:cNvGrpSpPr/>
          <p:nvPr/>
        </p:nvGrpSpPr>
        <p:grpSpPr>
          <a:xfrm>
            <a:off x="6692837" y="3152498"/>
            <a:ext cx="5788303" cy="3334267"/>
            <a:chOff x="1300410" y="3188719"/>
            <a:chExt cx="4001514" cy="2174625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5328F42-74DC-4B3E-A51D-5DF18E238DF8}"/>
                </a:ext>
              </a:extLst>
            </p:cNvPr>
            <p:cNvSpPr txBox="1"/>
            <p:nvPr/>
          </p:nvSpPr>
          <p:spPr>
            <a:xfrm>
              <a:off x="1300410" y="4941804"/>
              <a:ext cx="4001514" cy="4215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2007: Cognitive maps for mobile robots—an object based approach</a:t>
              </a:r>
              <a:br>
                <a:rPr lang="en-US" sz="1200" dirty="0"/>
              </a:br>
              <a:r>
                <a:rPr lang="en-US" sz="1200" dirty="0" err="1">
                  <a:solidFill>
                    <a:schemeClr val="bg2">
                      <a:lumMod val="50000"/>
                    </a:schemeClr>
                  </a:solidFill>
                </a:rPr>
                <a:t>Shrihari</a:t>
              </a:r>
              <a:r>
                <a:rPr lang="en-US" sz="1200" dirty="0">
                  <a:solidFill>
                    <a:schemeClr val="bg2">
                      <a:lumMod val="50000"/>
                    </a:schemeClr>
                  </a:solidFill>
                </a:rPr>
                <a:t> Vasudevan et al.</a:t>
              </a:r>
            </a:p>
            <a:p>
              <a:pPr algn="ctr"/>
              <a:r>
                <a:rPr lang="en-US" sz="1200" dirty="0">
                  <a:solidFill>
                    <a:schemeClr val="bg2">
                      <a:lumMod val="50000"/>
                    </a:schemeClr>
                  </a:solidFill>
                </a:rPr>
                <a:t>Robotics and Autonomous Systems 55</a:t>
              </a:r>
            </a:p>
          </p:txBody>
        </p: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F40F9E2C-2527-4BCB-A2A2-98C8D730D9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52003" y="3188719"/>
              <a:ext cx="2072835" cy="1682946"/>
            </a:xfrm>
            <a:prstGeom prst="rect">
              <a:avLst/>
            </a:prstGeom>
          </p:spPr>
        </p:pic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68A036B4-F60E-4189-8FFF-B940E689FE1E}"/>
              </a:ext>
            </a:extLst>
          </p:cNvPr>
          <p:cNvGrpSpPr/>
          <p:nvPr/>
        </p:nvGrpSpPr>
        <p:grpSpPr>
          <a:xfrm>
            <a:off x="1803214" y="330191"/>
            <a:ext cx="6475911" cy="3433442"/>
            <a:chOff x="1803214" y="330191"/>
            <a:chExt cx="6475911" cy="3433442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D279E242-F847-4173-8078-54F05736A6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10272"/>
            <a:stretch/>
          </p:blipFill>
          <p:spPr>
            <a:xfrm>
              <a:off x="2817481" y="330191"/>
              <a:ext cx="4447379" cy="2925611"/>
            </a:xfrm>
            <a:prstGeom prst="rect">
              <a:avLst/>
            </a:prstGeom>
          </p:spPr>
        </p:pic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2D10D7E3-E897-44A1-8973-798666B54BCA}"/>
                </a:ext>
              </a:extLst>
            </p:cNvPr>
            <p:cNvSpPr txBox="1"/>
            <p:nvPr/>
          </p:nvSpPr>
          <p:spPr>
            <a:xfrm>
              <a:off x="1803214" y="3117302"/>
              <a:ext cx="647591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2005: Multi-Hierarchical Semantic Maps for Mobile Robotics</a:t>
              </a:r>
              <a:br>
                <a:rPr lang="en-US" sz="1200" dirty="0"/>
              </a:br>
              <a:r>
                <a:rPr lang="en-US" sz="1200" dirty="0">
                  <a:solidFill>
                    <a:schemeClr val="bg2">
                      <a:lumMod val="50000"/>
                    </a:schemeClr>
                  </a:solidFill>
                </a:rPr>
                <a:t>C. Galindo et al.</a:t>
              </a:r>
            </a:p>
            <a:p>
              <a:pPr algn="ctr"/>
              <a:r>
                <a:rPr lang="en-US" sz="1200" dirty="0">
                  <a:solidFill>
                    <a:schemeClr val="bg2">
                      <a:lumMod val="50000"/>
                    </a:schemeClr>
                  </a:solidFill>
                </a:rPr>
                <a:t>(IROS)</a:t>
              </a:r>
            </a:p>
          </p:txBody>
        </p: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BDE7B09D-0D6F-4F8C-BA6D-D614FF782880}"/>
              </a:ext>
            </a:extLst>
          </p:cNvPr>
          <p:cNvSpPr txBox="1"/>
          <p:nvPr/>
        </p:nvSpPr>
        <p:spPr>
          <a:xfrm>
            <a:off x="7362014" y="418149"/>
            <a:ext cx="356109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/>
              <a:t>‘</a:t>
            </a:r>
            <a:r>
              <a:rPr lang="en-IL" i="1" dirty="0"/>
              <a:t>We are interested in semantic</a:t>
            </a:r>
            <a:r>
              <a:rPr lang="en-US" i="1" dirty="0"/>
              <a:t> </a:t>
            </a:r>
            <a:r>
              <a:rPr lang="en-IL" i="1" dirty="0"/>
              <a:t>information, which gives meaning</a:t>
            </a:r>
            <a:r>
              <a:rPr lang="en-US" i="1" dirty="0"/>
              <a:t> </a:t>
            </a:r>
            <a:r>
              <a:rPr lang="en-IL" i="1" dirty="0"/>
              <a:t>to spatial information like</a:t>
            </a:r>
            <a:r>
              <a:rPr lang="en-US" i="1" dirty="0"/>
              <a:t> </a:t>
            </a:r>
            <a:r>
              <a:rPr lang="en-IL" i="1" dirty="0"/>
              <a:t>images or geometric maps</a:t>
            </a:r>
            <a:r>
              <a:rPr lang="en-US" i="1" dirty="0"/>
              <a:t>’</a:t>
            </a:r>
            <a:endParaRPr lang="en-IL" i="1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3E1D447-781E-473B-B032-8820F8E209AF}"/>
              </a:ext>
            </a:extLst>
          </p:cNvPr>
          <p:cNvGrpSpPr/>
          <p:nvPr/>
        </p:nvGrpSpPr>
        <p:grpSpPr>
          <a:xfrm>
            <a:off x="7407663" y="1706339"/>
            <a:ext cx="3515441" cy="646331"/>
            <a:chOff x="7784782" y="1653538"/>
            <a:chExt cx="3515441" cy="646331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77EA2D7E-45F6-44BF-9A1A-ED5BE6DE5262}"/>
                </a:ext>
              </a:extLst>
            </p:cNvPr>
            <p:cNvSpPr txBox="1"/>
            <p:nvPr/>
          </p:nvSpPr>
          <p:spPr>
            <a:xfrm>
              <a:off x="8133522" y="1653538"/>
              <a:ext cx="316670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Semantics is preferred/required for reasoning</a:t>
              </a:r>
              <a:endParaRPr lang="en-IL" dirty="0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6D407F34-755C-47E4-BD30-1C98DDCD4F35}"/>
                </a:ext>
              </a:extLst>
            </p:cNvPr>
            <p:cNvSpPr/>
            <p:nvPr/>
          </p:nvSpPr>
          <p:spPr>
            <a:xfrm>
              <a:off x="7784782" y="1724629"/>
              <a:ext cx="252662" cy="25266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797905B1-C0AC-4F45-BB11-1AB6F2F2EF84}"/>
              </a:ext>
            </a:extLst>
          </p:cNvPr>
          <p:cNvGrpSpPr/>
          <p:nvPr/>
        </p:nvGrpSpPr>
        <p:grpSpPr>
          <a:xfrm>
            <a:off x="3215574" y="4616126"/>
            <a:ext cx="4192089" cy="923330"/>
            <a:chOff x="3267095" y="4264479"/>
            <a:chExt cx="4192089" cy="923330"/>
          </a:xfrm>
        </p:grpSpPr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3345C8D5-7675-4501-99F5-18C4AA818A8A}"/>
                </a:ext>
              </a:extLst>
            </p:cNvPr>
            <p:cNvSpPr txBox="1"/>
            <p:nvPr/>
          </p:nvSpPr>
          <p:spPr>
            <a:xfrm>
              <a:off x="3670416" y="4264479"/>
              <a:ext cx="378876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Correct data association is imperative to avoid false positives and correct localization</a:t>
              </a:r>
              <a:endParaRPr lang="en-IL" dirty="0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D2FF6EDA-C66D-4E54-98A2-EA7445D6C077}"/>
                </a:ext>
              </a:extLst>
            </p:cNvPr>
            <p:cNvSpPr/>
            <p:nvPr/>
          </p:nvSpPr>
          <p:spPr>
            <a:xfrm>
              <a:off x="3267095" y="4355452"/>
              <a:ext cx="252662" cy="25266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9A5F1470-B6D4-44B8-A10D-14DCFDAF4035}"/>
              </a:ext>
            </a:extLst>
          </p:cNvPr>
          <p:cNvGrpSpPr/>
          <p:nvPr/>
        </p:nvGrpSpPr>
        <p:grpSpPr>
          <a:xfrm>
            <a:off x="7407663" y="2482624"/>
            <a:ext cx="4407218" cy="369332"/>
            <a:chOff x="7784782" y="2134686"/>
            <a:chExt cx="4407218" cy="36933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69743C8-4775-4864-9FDF-399BE0B3422F}"/>
                </a:ext>
              </a:extLst>
            </p:cNvPr>
            <p:cNvSpPr txBox="1"/>
            <p:nvPr/>
          </p:nvSpPr>
          <p:spPr>
            <a:xfrm>
              <a:off x="8133522" y="2134686"/>
              <a:ext cx="40584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Semantics is sparse, Geometry abundant </a:t>
              </a:r>
              <a:endParaRPr lang="en-IL" dirty="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0D38CC8B-D119-4AFE-A358-6F63D12A9E03}"/>
                </a:ext>
              </a:extLst>
            </p:cNvPr>
            <p:cNvSpPr/>
            <p:nvPr/>
          </p:nvSpPr>
          <p:spPr>
            <a:xfrm>
              <a:off x="7784782" y="2178056"/>
              <a:ext cx="252662" cy="25266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03775FB6-33B4-4B2C-8687-01BA91467CAB}"/>
              </a:ext>
            </a:extLst>
          </p:cNvPr>
          <p:cNvGrpSpPr/>
          <p:nvPr/>
        </p:nvGrpSpPr>
        <p:grpSpPr>
          <a:xfrm>
            <a:off x="3215574" y="4028979"/>
            <a:ext cx="3909830" cy="369332"/>
            <a:chOff x="7806707" y="2603291"/>
            <a:chExt cx="3909830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8F8003B-F09D-43B4-93C8-F5C83B4BB8C8}"/>
                </a:ext>
              </a:extLst>
            </p:cNvPr>
            <p:cNvSpPr txBox="1"/>
            <p:nvPr/>
          </p:nvSpPr>
          <p:spPr>
            <a:xfrm>
              <a:off x="8155447" y="2603291"/>
              <a:ext cx="35610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Semantics can improve localization</a:t>
              </a:r>
              <a:endParaRPr lang="en-IL" dirty="0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E2D15D8D-87C1-4829-99BE-8B92296EBFE0}"/>
                </a:ext>
              </a:extLst>
            </p:cNvPr>
            <p:cNvSpPr/>
            <p:nvPr/>
          </p:nvSpPr>
          <p:spPr>
            <a:xfrm>
              <a:off x="7806707" y="2646661"/>
              <a:ext cx="252662" cy="25266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F3D5A56-C3EF-46AC-A2A9-3BD69D7E5838}"/>
              </a:ext>
            </a:extLst>
          </p:cNvPr>
          <p:cNvGrpSpPr/>
          <p:nvPr/>
        </p:nvGrpSpPr>
        <p:grpSpPr>
          <a:xfrm>
            <a:off x="828434" y="330191"/>
            <a:ext cx="1504385" cy="1299615"/>
            <a:chOff x="356680" y="392850"/>
            <a:chExt cx="1504385" cy="1299615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34E540C-0666-4C74-8770-B475D446EBD3}"/>
                </a:ext>
              </a:extLst>
            </p:cNvPr>
            <p:cNvSpPr txBox="1"/>
            <p:nvPr/>
          </p:nvSpPr>
          <p:spPr>
            <a:xfrm>
              <a:off x="590498" y="392850"/>
              <a:ext cx="91563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dirty="0"/>
                <a:t>2005</a:t>
              </a:r>
              <a:endParaRPr lang="en-IL" sz="1600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4ACE7C6-5B6A-43EC-BB87-5CA8180F3A4C}"/>
                </a:ext>
              </a:extLst>
            </p:cNvPr>
            <p:cNvSpPr txBox="1"/>
            <p:nvPr/>
          </p:nvSpPr>
          <p:spPr>
            <a:xfrm>
              <a:off x="356680" y="861468"/>
              <a:ext cx="150438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Semantics in SLAM for room labeling</a:t>
              </a:r>
              <a:endParaRPr lang="en-IL" sz="1600" dirty="0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58F8147-3003-4272-B630-923CAA145C52}"/>
              </a:ext>
            </a:extLst>
          </p:cNvPr>
          <p:cNvGrpSpPr/>
          <p:nvPr/>
        </p:nvGrpSpPr>
        <p:grpSpPr>
          <a:xfrm>
            <a:off x="824202" y="4852518"/>
            <a:ext cx="1504385" cy="1299615"/>
            <a:chOff x="356680" y="392850"/>
            <a:chExt cx="1504385" cy="1299615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5D0F5CF9-D405-4094-B1DD-C406E168C96E}"/>
                </a:ext>
              </a:extLst>
            </p:cNvPr>
            <p:cNvSpPr txBox="1"/>
            <p:nvPr/>
          </p:nvSpPr>
          <p:spPr>
            <a:xfrm>
              <a:off x="590499" y="392850"/>
              <a:ext cx="91563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dirty="0"/>
                <a:t>2007</a:t>
              </a:r>
              <a:endParaRPr lang="en-IL" sz="1600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A462508D-81F4-4730-94CC-A7C276C806CD}"/>
                </a:ext>
              </a:extLst>
            </p:cNvPr>
            <p:cNvSpPr txBox="1"/>
            <p:nvPr/>
          </p:nvSpPr>
          <p:spPr>
            <a:xfrm>
              <a:off x="356680" y="861468"/>
              <a:ext cx="150438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Semantics as landmark property</a:t>
              </a:r>
              <a:endParaRPr lang="en-IL" sz="1600" dirty="0"/>
            </a:p>
          </p:txBody>
        </p:sp>
      </p:grp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B3BAB95-0C28-478E-AC68-D3B3FFA45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BD0CC-423F-4B58-AFF5-83B6DD233671}" type="slidenum">
              <a:rPr lang="en-IL" smtClean="0"/>
              <a:t>3</a:t>
            </a:fld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613238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2B9A99-7A64-4397-B602-AA3506F63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BD0CC-423F-4B58-AFF5-83B6DD233671}" type="slidenum">
              <a:rPr lang="en-IL" smtClean="0"/>
              <a:t>30</a:t>
            </a:fld>
            <a:endParaRPr lang="en-IL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4C7029-632E-4529-A2D7-0B7F68435A7D}"/>
              </a:ext>
            </a:extLst>
          </p:cNvPr>
          <p:cNvSpPr txBox="1"/>
          <p:nvPr/>
        </p:nvSpPr>
        <p:spPr>
          <a:xfrm>
            <a:off x="477875" y="186637"/>
            <a:ext cx="3428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Step2.b : </a:t>
            </a:r>
            <a:br>
              <a:rPr lang="en-US" dirty="0"/>
            </a:br>
            <a:r>
              <a:rPr lang="en-US" dirty="0"/>
              <a:t>Update grouped objects class distribution</a:t>
            </a:r>
            <a:endParaRPr lang="en-IL" dirty="0"/>
          </a:p>
        </p:txBody>
      </p:sp>
      <p:sp>
        <p:nvSpPr>
          <p:cNvPr id="55" name="Arrow: Right 54">
            <a:extLst>
              <a:ext uri="{FF2B5EF4-FFF2-40B4-BE49-F238E27FC236}">
                <a16:creationId xmlns:a16="http://schemas.microsoft.com/office/drawing/2014/main" id="{E4F25811-299D-478B-BCF0-39F923269C07}"/>
              </a:ext>
            </a:extLst>
          </p:cNvPr>
          <p:cNvSpPr/>
          <p:nvPr/>
        </p:nvSpPr>
        <p:spPr>
          <a:xfrm>
            <a:off x="3207894" y="3385916"/>
            <a:ext cx="1094664" cy="3738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4EC0D7E2-30F1-428F-870F-7F0F107A7B3A}"/>
              </a:ext>
            </a:extLst>
          </p:cNvPr>
          <p:cNvGrpSpPr/>
          <p:nvPr/>
        </p:nvGrpSpPr>
        <p:grpSpPr>
          <a:xfrm>
            <a:off x="137676" y="2648576"/>
            <a:ext cx="3017707" cy="2303965"/>
            <a:chOff x="9027694" y="2555634"/>
            <a:chExt cx="3017707" cy="2303965"/>
          </a:xfrm>
        </p:grpSpPr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325ECF2B-2C61-42A3-A871-4CBB3A1441A4}"/>
                </a:ext>
              </a:extLst>
            </p:cNvPr>
            <p:cNvGrpSpPr/>
            <p:nvPr/>
          </p:nvGrpSpPr>
          <p:grpSpPr>
            <a:xfrm>
              <a:off x="9027694" y="2555634"/>
              <a:ext cx="3017707" cy="2303965"/>
              <a:chOff x="6517234" y="948912"/>
              <a:chExt cx="3156771" cy="2410138"/>
            </a:xfrm>
          </p:grpSpPr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5AEF6558-92C8-46E9-8281-91F6AD29371E}"/>
                  </a:ext>
                </a:extLst>
              </p:cNvPr>
              <p:cNvSpPr/>
              <p:nvPr/>
            </p:nvSpPr>
            <p:spPr>
              <a:xfrm>
                <a:off x="7127569" y="2397772"/>
                <a:ext cx="743605" cy="339321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/>
              </a:p>
            </p:txBody>
          </p:sp>
          <p:grpSp>
            <p:nvGrpSpPr>
              <p:cNvPr id="70" name="Group 69">
                <a:extLst>
                  <a:ext uri="{FF2B5EF4-FFF2-40B4-BE49-F238E27FC236}">
                    <a16:creationId xmlns:a16="http://schemas.microsoft.com/office/drawing/2014/main" id="{B8FF3539-49DE-4463-BF96-D43F0E083E49}"/>
                  </a:ext>
                </a:extLst>
              </p:cNvPr>
              <p:cNvGrpSpPr/>
              <p:nvPr/>
            </p:nvGrpSpPr>
            <p:grpSpPr>
              <a:xfrm>
                <a:off x="7134225" y="948912"/>
                <a:ext cx="2539780" cy="2278302"/>
                <a:chOff x="8153400" y="2438400"/>
                <a:chExt cx="2539780" cy="2278302"/>
              </a:xfrm>
            </p:grpSpPr>
            <p:sp>
              <p:nvSpPr>
                <p:cNvPr id="77" name="Isosceles Triangle 76">
                  <a:extLst>
                    <a:ext uri="{FF2B5EF4-FFF2-40B4-BE49-F238E27FC236}">
                      <a16:creationId xmlns:a16="http://schemas.microsoft.com/office/drawing/2014/main" id="{50C8725D-9AB5-49C0-B871-7872979215D2}"/>
                    </a:ext>
                  </a:extLst>
                </p:cNvPr>
                <p:cNvSpPr/>
                <p:nvPr/>
              </p:nvSpPr>
              <p:spPr>
                <a:xfrm>
                  <a:off x="9686083" y="4333841"/>
                  <a:ext cx="423543" cy="365125"/>
                </a:xfrm>
                <a:prstGeom prst="triangle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L"/>
                </a:p>
              </p:txBody>
            </p:sp>
            <p:sp>
              <p:nvSpPr>
                <p:cNvPr id="78" name="Star: 5 Points 77">
                  <a:extLst>
                    <a:ext uri="{FF2B5EF4-FFF2-40B4-BE49-F238E27FC236}">
                      <a16:creationId xmlns:a16="http://schemas.microsoft.com/office/drawing/2014/main" id="{6F8152AE-FDAF-4DA3-B2C0-74075E2760EC}"/>
                    </a:ext>
                  </a:extLst>
                </p:cNvPr>
                <p:cNvSpPr/>
                <p:nvPr/>
              </p:nvSpPr>
              <p:spPr>
                <a:xfrm>
                  <a:off x="8984770" y="4265653"/>
                  <a:ext cx="451049" cy="451049"/>
                </a:xfrm>
                <a:prstGeom prst="star5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L"/>
                </a:p>
              </p:txBody>
            </p:sp>
            <p:cxnSp>
              <p:nvCxnSpPr>
                <p:cNvPr id="79" name="Straight Arrow Connector 78">
                  <a:extLst>
                    <a:ext uri="{FF2B5EF4-FFF2-40B4-BE49-F238E27FC236}">
                      <a16:creationId xmlns:a16="http://schemas.microsoft.com/office/drawing/2014/main" id="{33CF1F4B-9C79-4494-993B-ABFAE529A866}"/>
                    </a:ext>
                  </a:extLst>
                </p:cNvPr>
                <p:cNvCxnSpPr/>
                <p:nvPr/>
              </p:nvCxnSpPr>
              <p:spPr>
                <a:xfrm flipV="1">
                  <a:off x="8153400" y="2438400"/>
                  <a:ext cx="0" cy="1794729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0" name="Straight Arrow Connector 79">
                  <a:extLst>
                    <a:ext uri="{FF2B5EF4-FFF2-40B4-BE49-F238E27FC236}">
                      <a16:creationId xmlns:a16="http://schemas.microsoft.com/office/drawing/2014/main" id="{D7FE5EC4-5CCE-44AB-A4DB-986C5CBD445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153400" y="4226581"/>
                  <a:ext cx="2539780" cy="6548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1" name="Rectangle 80">
                  <a:extLst>
                    <a:ext uri="{FF2B5EF4-FFF2-40B4-BE49-F238E27FC236}">
                      <a16:creationId xmlns:a16="http://schemas.microsoft.com/office/drawing/2014/main" id="{0127E66C-7809-4E38-AD7C-A380AD6C76CC}"/>
                    </a:ext>
                  </a:extLst>
                </p:cNvPr>
                <p:cNvSpPr/>
                <p:nvPr/>
              </p:nvSpPr>
              <p:spPr>
                <a:xfrm>
                  <a:off x="8895840" y="2995045"/>
                  <a:ext cx="743605" cy="1234953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L"/>
                </a:p>
              </p:txBody>
            </p:sp>
          </p:grpSp>
          <p:grpSp>
            <p:nvGrpSpPr>
              <p:cNvPr id="71" name="Group 70">
                <a:extLst>
                  <a:ext uri="{FF2B5EF4-FFF2-40B4-BE49-F238E27FC236}">
                    <a16:creationId xmlns:a16="http://schemas.microsoft.com/office/drawing/2014/main" id="{62C380DD-FE9A-411A-AD1B-C03D9FE77F59}"/>
                  </a:ext>
                </a:extLst>
              </p:cNvPr>
              <p:cNvGrpSpPr/>
              <p:nvPr/>
            </p:nvGrpSpPr>
            <p:grpSpPr>
              <a:xfrm>
                <a:off x="7153275" y="2808912"/>
                <a:ext cx="562056" cy="550138"/>
                <a:chOff x="4886325" y="1240562"/>
                <a:chExt cx="562056" cy="550138"/>
              </a:xfrm>
            </p:grpSpPr>
            <p:sp>
              <p:nvSpPr>
                <p:cNvPr id="75" name="Oval 74">
                  <a:extLst>
                    <a:ext uri="{FF2B5EF4-FFF2-40B4-BE49-F238E27FC236}">
                      <a16:creationId xmlns:a16="http://schemas.microsoft.com/office/drawing/2014/main" id="{886C8225-7BCE-4A03-A014-7A80FE12B100}"/>
                    </a:ext>
                  </a:extLst>
                </p:cNvPr>
                <p:cNvSpPr/>
                <p:nvPr/>
              </p:nvSpPr>
              <p:spPr>
                <a:xfrm>
                  <a:off x="5057776" y="1314450"/>
                  <a:ext cx="257174" cy="390523"/>
                </a:xfrm>
                <a:prstGeom prst="ellipse">
                  <a:avLst/>
                </a:prstGeom>
                <a:no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L"/>
                </a:p>
              </p:txBody>
            </p:sp>
            <p:cxnSp>
              <p:nvCxnSpPr>
                <p:cNvPr id="76" name="Straight Connector 75">
                  <a:extLst>
                    <a:ext uri="{FF2B5EF4-FFF2-40B4-BE49-F238E27FC236}">
                      <a16:creationId xmlns:a16="http://schemas.microsoft.com/office/drawing/2014/main" id="{85553E19-6C7B-43B2-BFBE-2BB7E99008F1}"/>
                    </a:ext>
                  </a:extLst>
                </p:cNvPr>
                <p:cNvCxnSpPr/>
                <p:nvPr/>
              </p:nvCxnSpPr>
              <p:spPr>
                <a:xfrm flipH="1">
                  <a:off x="4886325" y="1240562"/>
                  <a:ext cx="562056" cy="550138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2" name="TextBox 71">
                    <a:extLst>
                      <a:ext uri="{FF2B5EF4-FFF2-40B4-BE49-F238E27FC236}">
                        <a16:creationId xmlns:a16="http://schemas.microsoft.com/office/drawing/2014/main" id="{BA43B5E5-9A1D-485E-B24E-94CF91176CCB}"/>
                      </a:ext>
                    </a:extLst>
                  </p:cNvPr>
                  <p:cNvSpPr txBox="1"/>
                  <p:nvPr/>
                </p:nvSpPr>
                <p:spPr>
                  <a:xfrm>
                    <a:off x="6517234" y="1616142"/>
                    <a:ext cx="469680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IL" dirty="0"/>
                  </a:p>
                </p:txBody>
              </p:sp>
            </mc:Choice>
            <mc:Fallback xmlns="">
              <p:sp>
                <p:nvSpPr>
                  <p:cNvPr id="72" name="TextBox 71">
                    <a:extLst>
                      <a:ext uri="{FF2B5EF4-FFF2-40B4-BE49-F238E27FC236}">
                        <a16:creationId xmlns:a16="http://schemas.microsoft.com/office/drawing/2014/main" id="{BA43B5E5-9A1D-485E-B24E-94CF91176CC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517234" y="1616142"/>
                    <a:ext cx="469680" cy="369332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b="-18966"/>
                    </a:stretch>
                  </a:blipFill>
                </p:spPr>
                <p:txBody>
                  <a:bodyPr/>
                  <a:lstStyle/>
                  <a:p>
                    <a:r>
                      <a:rPr lang="en-I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8A6CF0A5-889E-4BE9-AA5D-A53E877E3253}"/>
                      </a:ext>
                    </a:extLst>
                  </p:cNvPr>
                  <p:cNvSpPr txBox="1"/>
                  <p:nvPr/>
                </p:nvSpPr>
                <p:spPr>
                  <a:xfrm>
                    <a:off x="7316468" y="2397772"/>
                    <a:ext cx="365805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en-IL" dirty="0"/>
                  </a:p>
                </p:txBody>
              </p:sp>
            </mc:Choice>
            <mc:Fallback xmlns=""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8A6CF0A5-889E-4BE9-AA5D-A53E877E325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316468" y="2397772"/>
                    <a:ext cx="365805" cy="369332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4" name="TextBox 73">
                    <a:extLst>
                      <a:ext uri="{FF2B5EF4-FFF2-40B4-BE49-F238E27FC236}">
                        <a16:creationId xmlns:a16="http://schemas.microsoft.com/office/drawing/2014/main" id="{C7918E22-80E2-420B-A962-8A825B142B96}"/>
                      </a:ext>
                    </a:extLst>
                  </p:cNvPr>
                  <p:cNvSpPr txBox="1"/>
                  <p:nvPr/>
                </p:nvSpPr>
                <p:spPr>
                  <a:xfrm>
                    <a:off x="8065565" y="1639000"/>
                    <a:ext cx="382663" cy="38635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oMath>
                      </m:oMathPara>
                    </a14:m>
                    <a:endParaRPr lang="en-IL" dirty="0"/>
                  </a:p>
                </p:txBody>
              </p:sp>
            </mc:Choice>
            <mc:Fallback xmlns="">
              <p:sp>
                <p:nvSpPr>
                  <p:cNvPr id="74" name="TextBox 73">
                    <a:extLst>
                      <a:ext uri="{FF2B5EF4-FFF2-40B4-BE49-F238E27FC236}">
                        <a16:creationId xmlns:a16="http://schemas.microsoft.com/office/drawing/2014/main" id="{C7918E22-80E2-420B-A962-8A825B142B9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65565" y="1639000"/>
                    <a:ext cx="382663" cy="38635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L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DAF12BFB-37B4-4A86-A839-BBE1B1AE4595}"/>
                </a:ext>
              </a:extLst>
            </p:cNvPr>
            <p:cNvSpPr/>
            <p:nvPr/>
          </p:nvSpPr>
          <p:spPr>
            <a:xfrm>
              <a:off x="11035152" y="3546533"/>
              <a:ext cx="710847" cy="72177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86FD7D3F-D830-46FC-8F0A-1BF6BE361E3F}"/>
                    </a:ext>
                  </a:extLst>
                </p:cNvPr>
                <p:cNvSpPr txBox="1"/>
                <p:nvPr/>
              </p:nvSpPr>
              <p:spPr>
                <a:xfrm>
                  <a:off x="11191415" y="3624679"/>
                  <a:ext cx="36580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en-IL" dirty="0"/>
                </a:p>
              </p:txBody>
            </p:sp>
          </mc:Choice>
          <mc:Fallback xmlns="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86FD7D3F-D830-46FC-8F0A-1BF6BE361E3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91415" y="3624679"/>
                  <a:ext cx="365806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45C11BCF-D4F8-4058-ADBD-2235AFC79D28}"/>
              </a:ext>
            </a:extLst>
          </p:cNvPr>
          <p:cNvGrpSpPr/>
          <p:nvPr/>
        </p:nvGrpSpPr>
        <p:grpSpPr>
          <a:xfrm>
            <a:off x="4552741" y="1881216"/>
            <a:ext cx="3225988" cy="3225988"/>
            <a:chOff x="819058" y="1382042"/>
            <a:chExt cx="3948932" cy="3948932"/>
          </a:xfrm>
        </p:grpSpPr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1B685B46-8ADE-47DD-AE01-F8F2583DDB72}"/>
                </a:ext>
              </a:extLst>
            </p:cNvPr>
            <p:cNvGrpSpPr/>
            <p:nvPr/>
          </p:nvGrpSpPr>
          <p:grpSpPr>
            <a:xfrm>
              <a:off x="1070739" y="1640841"/>
              <a:ext cx="2721013" cy="2721013"/>
              <a:chOff x="1254150" y="2096314"/>
              <a:chExt cx="2721013" cy="2721013"/>
            </a:xfrm>
          </p:grpSpPr>
          <p:sp>
            <p:nvSpPr>
              <p:cNvPr id="21" name="Isosceles Triangle 20">
                <a:extLst>
                  <a:ext uri="{FF2B5EF4-FFF2-40B4-BE49-F238E27FC236}">
                    <a16:creationId xmlns:a16="http://schemas.microsoft.com/office/drawing/2014/main" id="{DD0FD273-58B0-4CB7-AEC9-79DACA48744D}"/>
                  </a:ext>
                </a:extLst>
              </p:cNvPr>
              <p:cNvSpPr/>
              <p:nvPr/>
            </p:nvSpPr>
            <p:spPr>
              <a:xfrm>
                <a:off x="3105492" y="3129991"/>
                <a:ext cx="255061" cy="219881"/>
              </a:xfrm>
              <a:prstGeom prst="triangl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400"/>
              </a:p>
            </p:txBody>
          </p:sp>
          <p:sp>
            <p:nvSpPr>
              <p:cNvPr id="22" name="Star: 5 Points 21">
                <a:extLst>
                  <a:ext uri="{FF2B5EF4-FFF2-40B4-BE49-F238E27FC236}">
                    <a16:creationId xmlns:a16="http://schemas.microsoft.com/office/drawing/2014/main" id="{D361EFE7-70DA-4E1C-A2F1-CF7B67DF0F97}"/>
                  </a:ext>
                </a:extLst>
              </p:cNvPr>
              <p:cNvSpPr/>
              <p:nvPr/>
            </p:nvSpPr>
            <p:spPr>
              <a:xfrm>
                <a:off x="1858150" y="3705067"/>
                <a:ext cx="300699" cy="300699"/>
              </a:xfrm>
              <a:prstGeom prst="star5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40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883B5EFC-7947-458F-BAA7-19F723433264}"/>
                      </a:ext>
                    </a:extLst>
                  </p:cNvPr>
                  <p:cNvSpPr txBox="1"/>
                  <p:nvPr/>
                </p:nvSpPr>
                <p:spPr>
                  <a:xfrm>
                    <a:off x="1822408" y="4005766"/>
                    <a:ext cx="669937" cy="38098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𝑂𝑏</m:t>
                          </m:r>
                          <m:sSubSup>
                            <m:sSubSupPr>
                              <m:ctrlPr>
                                <a:rPr lang="en-US" sz="1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1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</m:oMath>
                      </m:oMathPara>
                    </a14:m>
                    <a:endParaRPr lang="en-IL" sz="1400" dirty="0">
                      <a:solidFill>
                        <a:srgbClr val="7030A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883B5EFC-7947-458F-BAA7-19F72343326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22408" y="4005766"/>
                    <a:ext cx="669937" cy="380988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b="-7843"/>
                    </a:stretch>
                  </a:blipFill>
                </p:spPr>
                <p:txBody>
                  <a:bodyPr/>
                  <a:lstStyle/>
                  <a:p>
                    <a:r>
                      <a:rPr lang="en-I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C377B3EF-EFD5-4580-8115-8F73DE58FA6A}"/>
                      </a:ext>
                    </a:extLst>
                  </p:cNvPr>
                  <p:cNvSpPr txBox="1"/>
                  <p:nvPr/>
                </p:nvSpPr>
                <p:spPr>
                  <a:xfrm>
                    <a:off x="1474191" y="3087261"/>
                    <a:ext cx="736859" cy="38153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𝑂𝑏</m:t>
                          </m:r>
                          <m:sSubSup>
                            <m:sSubSupPr>
                              <m:ctrlPr>
                                <a:rPr lang="en-US" sz="1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1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</m:oMath>
                      </m:oMathPara>
                    </a14:m>
                    <a:endParaRPr lang="en-IL" sz="1400" dirty="0">
                      <a:solidFill>
                        <a:srgbClr val="7030A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C377B3EF-EFD5-4580-8115-8F73DE58FA6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74191" y="3087261"/>
                    <a:ext cx="736859" cy="381537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b="-7843"/>
                    </a:stretch>
                  </a:blipFill>
                </p:spPr>
                <p:txBody>
                  <a:bodyPr/>
                  <a:lstStyle/>
                  <a:p>
                    <a:r>
                      <a:rPr lang="en-I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7" name="Star: 5 Points 26">
                <a:extLst>
                  <a:ext uri="{FF2B5EF4-FFF2-40B4-BE49-F238E27FC236}">
                    <a16:creationId xmlns:a16="http://schemas.microsoft.com/office/drawing/2014/main" id="{6F819C5E-3B67-4C79-A6AA-13B5829083DA}"/>
                  </a:ext>
                </a:extLst>
              </p:cNvPr>
              <p:cNvSpPr/>
              <p:nvPr/>
            </p:nvSpPr>
            <p:spPr>
              <a:xfrm>
                <a:off x="2048398" y="3290410"/>
                <a:ext cx="300699" cy="300699"/>
              </a:xfrm>
              <a:prstGeom prst="star5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400"/>
              </a:p>
            </p:txBody>
          </p:sp>
          <p:sp>
            <p:nvSpPr>
              <p:cNvPr id="28" name="Star: 5 Points 27">
                <a:extLst>
                  <a:ext uri="{FF2B5EF4-FFF2-40B4-BE49-F238E27FC236}">
                    <a16:creationId xmlns:a16="http://schemas.microsoft.com/office/drawing/2014/main" id="{F980A792-7D91-4DF0-8BCD-EBAB0F705032}"/>
                  </a:ext>
                </a:extLst>
              </p:cNvPr>
              <p:cNvSpPr/>
              <p:nvPr/>
            </p:nvSpPr>
            <p:spPr>
              <a:xfrm>
                <a:off x="2614657" y="3349872"/>
                <a:ext cx="300699" cy="300699"/>
              </a:xfrm>
              <a:prstGeom prst="star5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400"/>
              </a:p>
            </p:txBody>
          </p:sp>
          <p:sp>
            <p:nvSpPr>
              <p:cNvPr id="29" name="Isosceles Triangle 28">
                <a:extLst>
                  <a:ext uri="{FF2B5EF4-FFF2-40B4-BE49-F238E27FC236}">
                    <a16:creationId xmlns:a16="http://schemas.microsoft.com/office/drawing/2014/main" id="{96F911EA-4C69-402B-A922-68235465234E}"/>
                  </a:ext>
                </a:extLst>
              </p:cNvPr>
              <p:cNvSpPr/>
              <p:nvPr/>
            </p:nvSpPr>
            <p:spPr>
              <a:xfrm>
                <a:off x="2509946" y="2963108"/>
                <a:ext cx="255061" cy="219881"/>
              </a:xfrm>
              <a:prstGeom prst="triangl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40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78CD16FD-AD93-4EE7-92F9-F907A4567309}"/>
                      </a:ext>
                    </a:extLst>
                  </p:cNvPr>
                  <p:cNvSpPr txBox="1"/>
                  <p:nvPr/>
                </p:nvSpPr>
                <p:spPr>
                  <a:xfrm>
                    <a:off x="2743213" y="3591109"/>
                    <a:ext cx="736859" cy="38287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𝑂𝑏</m:t>
                          </m:r>
                          <m:sSubSup>
                            <m:sSubSupPr>
                              <m:ctrlPr>
                                <a:rPr lang="en-US" sz="1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US" sz="1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</m:oMath>
                      </m:oMathPara>
                    </a14:m>
                    <a:endParaRPr lang="en-IL" sz="1400" dirty="0">
                      <a:solidFill>
                        <a:srgbClr val="7030A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78CD16FD-AD93-4EE7-92F9-F907A456730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43213" y="3591109"/>
                    <a:ext cx="736859" cy="38287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b="-7843"/>
                    </a:stretch>
                  </a:blipFill>
                </p:spPr>
                <p:txBody>
                  <a:bodyPr/>
                  <a:lstStyle/>
                  <a:p>
                    <a:r>
                      <a:rPr lang="en-I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05A5FC65-025D-497F-AE31-99373571F2C3}"/>
                      </a:ext>
                    </a:extLst>
                  </p:cNvPr>
                  <p:cNvSpPr txBox="1"/>
                  <p:nvPr/>
                </p:nvSpPr>
                <p:spPr>
                  <a:xfrm>
                    <a:off x="2252378" y="2589222"/>
                    <a:ext cx="736859" cy="38043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𝑂𝑏</m:t>
                          </m:r>
                          <m:sSubSup>
                            <m:sSubSupPr>
                              <m:ctrlPr>
                                <a:rPr lang="en-US" sz="1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  <m:sup>
                              <m:r>
                                <a:rPr lang="en-US" sz="1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</m:oMath>
                      </m:oMathPara>
                    </a14:m>
                    <a:endParaRPr lang="en-IL" sz="1400" dirty="0">
                      <a:solidFill>
                        <a:srgbClr val="7030A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05A5FC65-025D-497F-AE31-99373571F2C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52378" y="2589222"/>
                    <a:ext cx="736859" cy="380439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b="-7843"/>
                    </a:stretch>
                  </a:blipFill>
                </p:spPr>
                <p:txBody>
                  <a:bodyPr/>
                  <a:lstStyle/>
                  <a:p>
                    <a:r>
                      <a:rPr lang="en-I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5102D8BB-9F3C-418C-B250-59CE281483BD}"/>
                      </a:ext>
                    </a:extLst>
                  </p:cNvPr>
                  <p:cNvSpPr txBox="1"/>
                  <p:nvPr/>
                </p:nvSpPr>
                <p:spPr>
                  <a:xfrm>
                    <a:off x="3188411" y="2900318"/>
                    <a:ext cx="736859" cy="38695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𝑂𝑏</m:t>
                          </m:r>
                          <m:sSubSup>
                            <m:sSubSupPr>
                              <m:ctrlPr>
                                <a:rPr lang="en-US" sz="1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  <m:sup>
                              <m:r>
                                <a:rPr lang="en-US" sz="1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</m:oMath>
                      </m:oMathPara>
                    </a14:m>
                    <a:endParaRPr lang="en-IL" sz="1400" dirty="0">
                      <a:solidFill>
                        <a:srgbClr val="7030A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5102D8BB-9F3C-418C-B250-59CE281483B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88411" y="2900318"/>
                    <a:ext cx="736859" cy="386953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b="-7692"/>
                    </a:stretch>
                  </a:blipFill>
                </p:spPr>
                <p:txBody>
                  <a:bodyPr/>
                  <a:lstStyle/>
                  <a:p>
                    <a:r>
                      <a:rPr lang="en-I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C79E9364-081C-4C70-9537-87B867ABEE93}"/>
                  </a:ext>
                </a:extLst>
              </p:cNvPr>
              <p:cNvSpPr/>
              <p:nvPr/>
            </p:nvSpPr>
            <p:spPr>
              <a:xfrm>
                <a:off x="1254150" y="2096314"/>
                <a:ext cx="2721013" cy="2721013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400"/>
              </a:p>
            </p:txBody>
          </p:sp>
        </p:grpSp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543B4E04-C4AA-4D77-92DC-11CC2A16A56C}"/>
                </a:ext>
              </a:extLst>
            </p:cNvPr>
            <p:cNvSpPr/>
            <p:nvPr/>
          </p:nvSpPr>
          <p:spPr>
            <a:xfrm>
              <a:off x="819058" y="1382042"/>
              <a:ext cx="3948932" cy="3948932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sz="1400"/>
            </a:p>
          </p:txBody>
        </p:sp>
        <p:sp>
          <p:nvSpPr>
            <p:cNvPr id="56" name="Star: 5 Points 55">
              <a:extLst>
                <a:ext uri="{FF2B5EF4-FFF2-40B4-BE49-F238E27FC236}">
                  <a16:creationId xmlns:a16="http://schemas.microsoft.com/office/drawing/2014/main" id="{10ACC638-64F7-40D9-92D8-FED767884981}"/>
                </a:ext>
              </a:extLst>
            </p:cNvPr>
            <p:cNvSpPr/>
            <p:nvPr/>
          </p:nvSpPr>
          <p:spPr>
            <a:xfrm>
              <a:off x="3249160" y="4451208"/>
              <a:ext cx="300699" cy="300699"/>
            </a:xfrm>
            <a:prstGeom prst="star5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sz="14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71D21708-293D-48AF-B469-ADA7AC6FB346}"/>
                    </a:ext>
                  </a:extLst>
                </p:cNvPr>
                <p:cNvSpPr txBox="1"/>
                <p:nvPr/>
              </p:nvSpPr>
              <p:spPr>
                <a:xfrm>
                  <a:off x="2582643" y="4472529"/>
                  <a:ext cx="736859" cy="38318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𝑂𝑏</m:t>
                        </m:r>
                        <m:sSubSup>
                          <m:sSubSupPr>
                            <m:ctrlPr>
                              <a:rPr lang="en-US" sz="14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4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  <m:sup>
                            <m:r>
                              <a:rPr lang="en-US" sz="14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bSup>
                      </m:oMath>
                    </m:oMathPara>
                  </a14:m>
                  <a:endParaRPr lang="en-IL" sz="1400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71D21708-293D-48AF-B469-ADA7AC6FB34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82643" y="4472529"/>
                  <a:ext cx="736859" cy="383185"/>
                </a:xfrm>
                <a:prstGeom prst="rect">
                  <a:avLst/>
                </a:prstGeom>
                <a:blipFill>
                  <a:blip r:embed="rId11"/>
                  <a:stretch>
                    <a:fillRect b="-7843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8" name="Arrow: Right 57">
            <a:extLst>
              <a:ext uri="{FF2B5EF4-FFF2-40B4-BE49-F238E27FC236}">
                <a16:creationId xmlns:a16="http://schemas.microsoft.com/office/drawing/2014/main" id="{41BFFBDE-A0E3-4B28-A7F9-9D858FEC18AB}"/>
              </a:ext>
            </a:extLst>
          </p:cNvPr>
          <p:cNvSpPr/>
          <p:nvPr/>
        </p:nvSpPr>
        <p:spPr>
          <a:xfrm>
            <a:off x="7979995" y="3426679"/>
            <a:ext cx="1015188" cy="3738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BDD2A9EB-6899-4A3F-90F3-3645B22E750C}"/>
              </a:ext>
            </a:extLst>
          </p:cNvPr>
          <p:cNvGrpSpPr/>
          <p:nvPr/>
        </p:nvGrpSpPr>
        <p:grpSpPr>
          <a:xfrm>
            <a:off x="9079570" y="2669933"/>
            <a:ext cx="2862619" cy="2303965"/>
            <a:chOff x="9182780" y="2555634"/>
            <a:chExt cx="2862619" cy="2303965"/>
          </a:xfrm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D56C753F-42FD-4BC2-9769-E25301A1E584}"/>
                </a:ext>
              </a:extLst>
            </p:cNvPr>
            <p:cNvGrpSpPr/>
            <p:nvPr/>
          </p:nvGrpSpPr>
          <p:grpSpPr>
            <a:xfrm>
              <a:off x="9182780" y="2555634"/>
              <a:ext cx="2862619" cy="2303965"/>
              <a:chOff x="6679468" y="948912"/>
              <a:chExt cx="2994537" cy="2410138"/>
            </a:xfrm>
          </p:grpSpPr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675BA2E6-8F81-4EFF-BEE8-F579596CA896}"/>
                  </a:ext>
                </a:extLst>
              </p:cNvPr>
              <p:cNvSpPr/>
              <p:nvPr/>
            </p:nvSpPr>
            <p:spPr>
              <a:xfrm>
                <a:off x="7127569" y="2397772"/>
                <a:ext cx="743605" cy="339321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/>
              </a:p>
            </p:txBody>
          </p:sp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9C255DBF-65C5-4040-B8AD-9BA7F507E483}"/>
                  </a:ext>
                </a:extLst>
              </p:cNvPr>
              <p:cNvGrpSpPr/>
              <p:nvPr/>
            </p:nvGrpSpPr>
            <p:grpSpPr>
              <a:xfrm>
                <a:off x="7134225" y="948912"/>
                <a:ext cx="2539780" cy="2278302"/>
                <a:chOff x="8153400" y="2438400"/>
                <a:chExt cx="2539780" cy="2278302"/>
              </a:xfrm>
            </p:grpSpPr>
            <p:sp>
              <p:nvSpPr>
                <p:cNvPr id="88" name="Isosceles Triangle 87">
                  <a:extLst>
                    <a:ext uri="{FF2B5EF4-FFF2-40B4-BE49-F238E27FC236}">
                      <a16:creationId xmlns:a16="http://schemas.microsoft.com/office/drawing/2014/main" id="{336D2572-4FDC-48A2-AFAD-814E1C2954FA}"/>
                    </a:ext>
                  </a:extLst>
                </p:cNvPr>
                <p:cNvSpPr/>
                <p:nvPr/>
              </p:nvSpPr>
              <p:spPr>
                <a:xfrm>
                  <a:off x="9686083" y="4333841"/>
                  <a:ext cx="423543" cy="365125"/>
                </a:xfrm>
                <a:prstGeom prst="triangle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L"/>
                </a:p>
              </p:txBody>
            </p:sp>
            <p:sp>
              <p:nvSpPr>
                <p:cNvPr id="89" name="Star: 5 Points 88">
                  <a:extLst>
                    <a:ext uri="{FF2B5EF4-FFF2-40B4-BE49-F238E27FC236}">
                      <a16:creationId xmlns:a16="http://schemas.microsoft.com/office/drawing/2014/main" id="{8B5735E5-B27D-4E1E-B469-4B012161ACCF}"/>
                    </a:ext>
                  </a:extLst>
                </p:cNvPr>
                <p:cNvSpPr/>
                <p:nvPr/>
              </p:nvSpPr>
              <p:spPr>
                <a:xfrm>
                  <a:off x="8984770" y="4265653"/>
                  <a:ext cx="451049" cy="451049"/>
                </a:xfrm>
                <a:prstGeom prst="star5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L"/>
                </a:p>
              </p:txBody>
            </p:sp>
            <p:cxnSp>
              <p:nvCxnSpPr>
                <p:cNvPr id="90" name="Straight Arrow Connector 89">
                  <a:extLst>
                    <a:ext uri="{FF2B5EF4-FFF2-40B4-BE49-F238E27FC236}">
                      <a16:creationId xmlns:a16="http://schemas.microsoft.com/office/drawing/2014/main" id="{11338367-070F-4F46-8BF6-6DF9A7DA0C65}"/>
                    </a:ext>
                  </a:extLst>
                </p:cNvPr>
                <p:cNvCxnSpPr/>
                <p:nvPr/>
              </p:nvCxnSpPr>
              <p:spPr>
                <a:xfrm flipV="1">
                  <a:off x="8153400" y="2438400"/>
                  <a:ext cx="0" cy="1794729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1" name="Straight Arrow Connector 90">
                  <a:extLst>
                    <a:ext uri="{FF2B5EF4-FFF2-40B4-BE49-F238E27FC236}">
                      <a16:creationId xmlns:a16="http://schemas.microsoft.com/office/drawing/2014/main" id="{1B71D925-3015-449C-BB48-24F4B8A2610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153400" y="4226581"/>
                  <a:ext cx="2539780" cy="6548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2" name="Rectangle 91">
                  <a:extLst>
                    <a:ext uri="{FF2B5EF4-FFF2-40B4-BE49-F238E27FC236}">
                      <a16:creationId xmlns:a16="http://schemas.microsoft.com/office/drawing/2014/main" id="{E85D3F56-CF70-4108-96A4-72E4FDF632D7}"/>
                    </a:ext>
                  </a:extLst>
                </p:cNvPr>
                <p:cNvSpPr/>
                <p:nvPr/>
              </p:nvSpPr>
              <p:spPr>
                <a:xfrm>
                  <a:off x="8895840" y="2665691"/>
                  <a:ext cx="743605" cy="1564307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L"/>
                </a:p>
              </p:txBody>
            </p:sp>
          </p:grpSp>
          <p:grpSp>
            <p:nvGrpSpPr>
              <p:cNvPr id="65" name="Group 64">
                <a:extLst>
                  <a:ext uri="{FF2B5EF4-FFF2-40B4-BE49-F238E27FC236}">
                    <a16:creationId xmlns:a16="http://schemas.microsoft.com/office/drawing/2014/main" id="{A3149396-EDCB-4501-B2C9-85B5BDC72519}"/>
                  </a:ext>
                </a:extLst>
              </p:cNvPr>
              <p:cNvGrpSpPr/>
              <p:nvPr/>
            </p:nvGrpSpPr>
            <p:grpSpPr>
              <a:xfrm>
                <a:off x="7153275" y="2808912"/>
                <a:ext cx="562056" cy="550138"/>
                <a:chOff x="4886325" y="1240562"/>
                <a:chExt cx="562056" cy="550138"/>
              </a:xfrm>
            </p:grpSpPr>
            <p:sp>
              <p:nvSpPr>
                <p:cNvPr id="86" name="Oval 85">
                  <a:extLst>
                    <a:ext uri="{FF2B5EF4-FFF2-40B4-BE49-F238E27FC236}">
                      <a16:creationId xmlns:a16="http://schemas.microsoft.com/office/drawing/2014/main" id="{E079361E-7D64-4F6F-906A-943078DB4653}"/>
                    </a:ext>
                  </a:extLst>
                </p:cNvPr>
                <p:cNvSpPr/>
                <p:nvPr/>
              </p:nvSpPr>
              <p:spPr>
                <a:xfrm>
                  <a:off x="5057776" y="1314450"/>
                  <a:ext cx="257174" cy="390523"/>
                </a:xfrm>
                <a:prstGeom prst="ellipse">
                  <a:avLst/>
                </a:prstGeom>
                <a:no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L"/>
                </a:p>
              </p:txBody>
            </p:sp>
            <p:cxnSp>
              <p:nvCxnSpPr>
                <p:cNvPr id="87" name="Straight Connector 86">
                  <a:extLst>
                    <a:ext uri="{FF2B5EF4-FFF2-40B4-BE49-F238E27FC236}">
                      <a16:creationId xmlns:a16="http://schemas.microsoft.com/office/drawing/2014/main" id="{D1CFB818-4CD7-4544-93E3-E604E134EBAC}"/>
                    </a:ext>
                  </a:extLst>
                </p:cNvPr>
                <p:cNvCxnSpPr/>
                <p:nvPr/>
              </p:nvCxnSpPr>
              <p:spPr>
                <a:xfrm flipH="1">
                  <a:off x="4886325" y="1240562"/>
                  <a:ext cx="562056" cy="550138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6" name="TextBox 65">
                    <a:extLst>
                      <a:ext uri="{FF2B5EF4-FFF2-40B4-BE49-F238E27FC236}">
                        <a16:creationId xmlns:a16="http://schemas.microsoft.com/office/drawing/2014/main" id="{28354EA7-B075-41CA-8CB3-DB85E7C84A16}"/>
                      </a:ext>
                    </a:extLst>
                  </p:cNvPr>
                  <p:cNvSpPr txBox="1"/>
                  <p:nvPr/>
                </p:nvSpPr>
                <p:spPr>
                  <a:xfrm>
                    <a:off x="6679468" y="1697889"/>
                    <a:ext cx="469680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IL" dirty="0"/>
                  </a:p>
                </p:txBody>
              </p:sp>
            </mc:Choice>
            <mc:Fallback xmlns="">
              <p:sp>
                <p:nvSpPr>
                  <p:cNvPr id="66" name="TextBox 65">
                    <a:extLst>
                      <a:ext uri="{FF2B5EF4-FFF2-40B4-BE49-F238E27FC236}">
                        <a16:creationId xmlns:a16="http://schemas.microsoft.com/office/drawing/2014/main" id="{28354EA7-B075-41CA-8CB3-DB85E7C84A1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679468" y="1697889"/>
                    <a:ext cx="469680" cy="369332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b="-18966"/>
                    </a:stretch>
                  </a:blipFill>
                </p:spPr>
                <p:txBody>
                  <a:bodyPr/>
                  <a:lstStyle/>
                  <a:p>
                    <a:r>
                      <a:rPr lang="en-I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7" name="TextBox 66">
                    <a:extLst>
                      <a:ext uri="{FF2B5EF4-FFF2-40B4-BE49-F238E27FC236}">
                        <a16:creationId xmlns:a16="http://schemas.microsoft.com/office/drawing/2014/main" id="{7DFB1F17-A785-440B-9E6B-4C906E77E971}"/>
                      </a:ext>
                    </a:extLst>
                  </p:cNvPr>
                  <p:cNvSpPr txBox="1"/>
                  <p:nvPr/>
                </p:nvSpPr>
                <p:spPr>
                  <a:xfrm>
                    <a:off x="7316468" y="2397772"/>
                    <a:ext cx="365805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en-IL" dirty="0"/>
                  </a:p>
                </p:txBody>
              </p:sp>
            </mc:Choice>
            <mc:Fallback xmlns="">
              <p:sp>
                <p:nvSpPr>
                  <p:cNvPr id="67" name="TextBox 66">
                    <a:extLst>
                      <a:ext uri="{FF2B5EF4-FFF2-40B4-BE49-F238E27FC236}">
                        <a16:creationId xmlns:a16="http://schemas.microsoft.com/office/drawing/2014/main" id="{7DFB1F17-A785-440B-9E6B-4C906E77E97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316468" y="2397772"/>
                    <a:ext cx="365805" cy="369332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5" name="TextBox 84">
                    <a:extLst>
                      <a:ext uri="{FF2B5EF4-FFF2-40B4-BE49-F238E27FC236}">
                        <a16:creationId xmlns:a16="http://schemas.microsoft.com/office/drawing/2014/main" id="{9D60C15D-85FE-48F5-9001-D523F735A3AE}"/>
                      </a:ext>
                    </a:extLst>
                  </p:cNvPr>
                  <p:cNvSpPr txBox="1"/>
                  <p:nvPr/>
                </p:nvSpPr>
                <p:spPr>
                  <a:xfrm>
                    <a:off x="8065565" y="1639000"/>
                    <a:ext cx="382663" cy="38635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oMath>
                      </m:oMathPara>
                    </a14:m>
                    <a:endParaRPr lang="en-IL" dirty="0"/>
                  </a:p>
                </p:txBody>
              </p:sp>
            </mc:Choice>
            <mc:Fallback xmlns="">
              <p:sp>
                <p:nvSpPr>
                  <p:cNvPr id="85" name="TextBox 84">
                    <a:extLst>
                      <a:ext uri="{FF2B5EF4-FFF2-40B4-BE49-F238E27FC236}">
                        <a16:creationId xmlns:a16="http://schemas.microsoft.com/office/drawing/2014/main" id="{9D60C15D-85FE-48F5-9001-D523F735A3A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65565" y="1639000"/>
                    <a:ext cx="382663" cy="386352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L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F85E2899-8955-40E9-BA86-0F3FABEC52CB}"/>
                </a:ext>
              </a:extLst>
            </p:cNvPr>
            <p:cNvSpPr/>
            <p:nvPr/>
          </p:nvSpPr>
          <p:spPr>
            <a:xfrm>
              <a:off x="11035152" y="3466379"/>
              <a:ext cx="710847" cy="801927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7BDFC378-3772-4CE2-89EC-026FEB1B8831}"/>
                    </a:ext>
                  </a:extLst>
                </p:cNvPr>
                <p:cNvSpPr txBox="1"/>
                <p:nvPr/>
              </p:nvSpPr>
              <p:spPr>
                <a:xfrm>
                  <a:off x="11191415" y="3624679"/>
                  <a:ext cx="36580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en-IL" dirty="0"/>
                </a:p>
              </p:txBody>
            </p:sp>
          </mc:Choice>
          <mc:Fallback xmlns="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7BDFC378-3772-4CE2-89EC-026FEB1B883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91415" y="3624679"/>
                  <a:ext cx="365806" cy="369332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7863337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407A882B-337F-45CA-898A-CD29FCC8A7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4524" y="446304"/>
            <a:ext cx="1029489" cy="91819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24722AC-2FC9-4DFC-89AC-12BA304FA8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696" y="290556"/>
            <a:ext cx="5560304" cy="648198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C958706-C4A0-4674-BB02-B983B26E1D18}"/>
              </a:ext>
            </a:extLst>
          </p:cNvPr>
          <p:cNvSpPr txBox="1"/>
          <p:nvPr/>
        </p:nvSpPr>
        <p:spPr>
          <a:xfrm>
            <a:off x="7256362" y="336206"/>
            <a:ext cx="43999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Step1: </a:t>
            </a:r>
            <a:br>
              <a:rPr lang="en-US" dirty="0"/>
            </a:br>
            <a:r>
              <a:rPr lang="en-US" dirty="0"/>
              <a:t>Initialize with Frame-by-Frame state with the assumption that each object viewed is a unique object</a:t>
            </a:r>
            <a:endParaRPr lang="en-IL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13CA3F-9ED9-4E6C-B045-4DF14A44F085}"/>
              </a:ext>
            </a:extLst>
          </p:cNvPr>
          <p:cNvSpPr txBox="1"/>
          <p:nvPr/>
        </p:nvSpPr>
        <p:spPr>
          <a:xfrm>
            <a:off x="7256362" y="1687446"/>
            <a:ext cx="34289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Step2.a : </a:t>
            </a:r>
            <a:br>
              <a:rPr lang="en-US" dirty="0"/>
            </a:br>
            <a:r>
              <a:rPr lang="en-US" dirty="0"/>
              <a:t>Group objects that are close and are hypothesized to be of the same class</a:t>
            </a:r>
            <a:endParaRPr lang="en-IL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1A2C60-6A11-4128-AFC2-7042F7583A66}"/>
              </a:ext>
            </a:extLst>
          </p:cNvPr>
          <p:cNvSpPr txBox="1"/>
          <p:nvPr/>
        </p:nvSpPr>
        <p:spPr>
          <a:xfrm>
            <a:off x="7243386" y="3374259"/>
            <a:ext cx="43999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Step2.b : </a:t>
            </a:r>
            <a:br>
              <a:rPr lang="en-US" dirty="0"/>
            </a:br>
            <a:r>
              <a:rPr lang="en-US" dirty="0"/>
              <a:t>Update grouped objects class distribution</a:t>
            </a:r>
            <a:endParaRPr lang="en-IL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E9985E8-B8DD-48C3-AE22-3375A43CDAAD}"/>
              </a:ext>
            </a:extLst>
          </p:cNvPr>
          <p:cNvSpPr txBox="1"/>
          <p:nvPr/>
        </p:nvSpPr>
        <p:spPr>
          <a:xfrm>
            <a:off x="7243386" y="4733998"/>
            <a:ext cx="43999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Step3 : </a:t>
            </a:r>
            <a:br>
              <a:rPr lang="en-US" dirty="0"/>
            </a:br>
            <a:r>
              <a:rPr lang="en-US" dirty="0"/>
              <a:t>Use a conventional graph solver for object locations and trajectory optimization</a:t>
            </a:r>
            <a:endParaRPr lang="en-IL" dirty="0"/>
          </a:p>
        </p:txBody>
      </p:sp>
      <p:sp>
        <p:nvSpPr>
          <p:cNvPr id="13" name="Right Brace 12">
            <a:extLst>
              <a:ext uri="{FF2B5EF4-FFF2-40B4-BE49-F238E27FC236}">
                <a16:creationId xmlns:a16="http://schemas.microsoft.com/office/drawing/2014/main" id="{098EE569-5172-4117-B4EB-F9AE53B21870}"/>
              </a:ext>
            </a:extLst>
          </p:cNvPr>
          <p:cNvSpPr/>
          <p:nvPr/>
        </p:nvSpPr>
        <p:spPr>
          <a:xfrm>
            <a:off x="6092158" y="5503612"/>
            <a:ext cx="304737" cy="373762"/>
          </a:xfrm>
          <a:prstGeom prst="rightBrac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797D77-6FD7-4238-83CC-07A883FEBC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BD0CC-423F-4B58-AFF5-83B6DD233671}" type="slidenum">
              <a:rPr lang="en-IL" smtClean="0"/>
              <a:t>31</a:t>
            </a:fld>
            <a:endParaRPr lang="en-IL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CCAF260-184B-4533-A520-6BB4C1BE34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4523" y="1798058"/>
            <a:ext cx="1029489" cy="918193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75A67906-3B9B-4957-929A-E986D238C78B}"/>
              </a:ext>
            </a:extLst>
          </p:cNvPr>
          <p:cNvSpPr/>
          <p:nvPr/>
        </p:nvSpPr>
        <p:spPr>
          <a:xfrm>
            <a:off x="7131626" y="4794098"/>
            <a:ext cx="4511702" cy="863230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94B086F-A4FB-4AE8-8861-2CEFD21D1E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4948" y="3057883"/>
            <a:ext cx="1029489" cy="918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5184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06B2F2-4CFB-42A2-A3C3-D210E5167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BD0CC-423F-4B58-AFF5-83B6DD233671}" type="slidenum">
              <a:rPr lang="en-IL" smtClean="0"/>
              <a:t>32</a:t>
            </a:fld>
            <a:endParaRPr lang="en-IL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54B1CB-8568-482F-BA7A-F306CBDD1892}"/>
              </a:ext>
            </a:extLst>
          </p:cNvPr>
          <p:cNvSpPr txBox="1"/>
          <p:nvPr/>
        </p:nvSpPr>
        <p:spPr>
          <a:xfrm>
            <a:off x="528261" y="276298"/>
            <a:ext cx="43999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Step3 : </a:t>
            </a:r>
            <a:br>
              <a:rPr lang="en-US" dirty="0"/>
            </a:br>
            <a:r>
              <a:rPr lang="en-US" dirty="0"/>
              <a:t>Use a conventional graph solver for object locations and trajectory optimization</a:t>
            </a:r>
            <a:endParaRPr lang="en-IL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9A598E5-37E3-4D81-A129-B7CC434CA8BC}"/>
              </a:ext>
            </a:extLst>
          </p:cNvPr>
          <p:cNvGrpSpPr/>
          <p:nvPr/>
        </p:nvGrpSpPr>
        <p:grpSpPr>
          <a:xfrm>
            <a:off x="528261" y="1447801"/>
            <a:ext cx="5748714" cy="1860188"/>
            <a:chOff x="528261" y="1266826"/>
            <a:chExt cx="5748714" cy="1860188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7C6E906-168B-4969-8F5B-F15B6E8CB986}"/>
                </a:ext>
              </a:extLst>
            </p:cNvPr>
            <p:cNvSpPr txBox="1"/>
            <p:nvPr/>
          </p:nvSpPr>
          <p:spPr>
            <a:xfrm>
              <a:off x="528261" y="2757681"/>
              <a:ext cx="574871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L" i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LANDMARK 199 1063 2.231732 2.709104</a:t>
              </a:r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0A4807A7-C24D-4A6E-8933-B83D193EA163}"/>
                </a:ext>
              </a:extLst>
            </p:cNvPr>
            <p:cNvGrpSpPr/>
            <p:nvPr/>
          </p:nvGrpSpPr>
          <p:grpSpPr>
            <a:xfrm>
              <a:off x="528261" y="1266826"/>
              <a:ext cx="5029200" cy="1860188"/>
              <a:chOff x="528261" y="1266826"/>
              <a:chExt cx="5029200" cy="1860188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3940B72-2BE9-4A48-B5D8-FFEAD6833840}"/>
                  </a:ext>
                </a:extLst>
              </p:cNvPr>
              <p:cNvSpPr txBox="1"/>
              <p:nvPr/>
            </p:nvSpPr>
            <p:spPr>
              <a:xfrm>
                <a:off x="528261" y="1964683"/>
                <a:ext cx="495813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IL" i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ODOMETRY 199 200 0.007463 0.060453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E1DF9D2E-B7C5-4A4D-B72F-FC3A5D27E1E6}"/>
                      </a:ext>
                    </a:extLst>
                  </p:cNvPr>
                  <p:cNvSpPr txBox="1"/>
                  <p:nvPr/>
                </p:nvSpPr>
                <p:spPr>
                  <a:xfrm>
                    <a:off x="1667521" y="1611709"/>
                    <a:ext cx="64671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199</m:t>
                              </m:r>
                            </m:sub>
                          </m:sSub>
                        </m:oMath>
                      </m:oMathPara>
                    </a14:m>
                    <a:endParaRPr lang="en-IL" dirty="0">
                      <a:solidFill>
                        <a:schemeClr val="accent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E1DF9D2E-B7C5-4A4D-B72F-FC3A5D27E1E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667521" y="1611709"/>
                    <a:ext cx="646716" cy="369332"/>
                  </a:xfrm>
                  <a:prstGeom prst="rect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845E127F-7416-4DD8-80FA-C4BAE94746D4}"/>
                      </a:ext>
                    </a:extLst>
                  </p:cNvPr>
                  <p:cNvSpPr txBox="1"/>
                  <p:nvPr/>
                </p:nvSpPr>
                <p:spPr>
                  <a:xfrm>
                    <a:off x="2203893" y="1603530"/>
                    <a:ext cx="66165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en-IL"/>
                    </a:defPPr>
                    <a:lvl1pPr>
                      <a:defRPr b="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defRPr>
                    </a:lvl1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200</m:t>
                              </m:r>
                            </m:sub>
                          </m:sSub>
                        </m:oMath>
                      </m:oMathPara>
                    </a14:m>
                    <a:endParaRPr lang="en-IL" dirty="0"/>
                  </a:p>
                </p:txBody>
              </p:sp>
            </mc:Choice>
            <mc:Fallback xmlns=""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845E127F-7416-4DD8-80FA-C4BAE94746D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03893" y="1603530"/>
                    <a:ext cx="661656" cy="369332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b="-1667"/>
                    </a:stretch>
                  </a:blipFill>
                </p:spPr>
                <p:txBody>
                  <a:bodyPr/>
                  <a:lstStyle/>
                  <a:p>
                    <a:r>
                      <a:rPr lang="en-I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B24DB14E-B5E7-4037-88D1-115DCE786371}"/>
                      </a:ext>
                    </a:extLst>
                  </p:cNvPr>
                  <p:cNvSpPr txBox="1"/>
                  <p:nvPr/>
                </p:nvSpPr>
                <p:spPr>
                  <a:xfrm>
                    <a:off x="3809696" y="1595351"/>
                    <a:ext cx="641651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en-IL"/>
                    </a:defPPr>
                    <a:lvl1pPr>
                      <a:defRPr b="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defRPr>
                    </a:lvl1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e>
                            <m:sub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199</m:t>
                              </m:r>
                            </m:sub>
                          </m:sSub>
                        </m:oMath>
                      </m:oMathPara>
                    </a14:m>
                    <a:endParaRPr lang="en-IL" dirty="0"/>
                  </a:p>
                </p:txBody>
              </p:sp>
            </mc:Choice>
            <mc:Fallback xmlns=""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B24DB14E-B5E7-4037-88D1-115DCE78637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809696" y="1595351"/>
                    <a:ext cx="641651" cy="36933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D0BFDE83-9B8F-4BE1-8C35-B45D9EFB0481}"/>
                      </a:ext>
                    </a:extLst>
                  </p:cNvPr>
                  <p:cNvSpPr txBox="1"/>
                  <p:nvPr/>
                </p:nvSpPr>
                <p:spPr>
                  <a:xfrm>
                    <a:off x="1725732" y="2444222"/>
                    <a:ext cx="64671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en-IL"/>
                    </a:defPPr>
                    <a:lvl1pPr>
                      <a:defRPr b="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defRPr>
                    </a:lvl1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199</m:t>
                              </m:r>
                            </m:sub>
                          </m:sSub>
                        </m:oMath>
                      </m:oMathPara>
                    </a14:m>
                    <a:endParaRPr lang="en-IL" dirty="0"/>
                  </a:p>
                </p:txBody>
              </p:sp>
            </mc:Choice>
            <mc:Fallback xmlns=""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D0BFDE83-9B8F-4BE1-8C35-B45D9EFB048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25732" y="2444222"/>
                    <a:ext cx="646716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b="-1667"/>
                    </a:stretch>
                  </a:blipFill>
                </p:spPr>
                <p:txBody>
                  <a:bodyPr/>
                  <a:lstStyle/>
                  <a:p>
                    <a:r>
                      <a:rPr lang="en-I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DCC6D4CA-DDBA-40E6-93EE-5DDB1484063E}"/>
                      </a:ext>
                    </a:extLst>
                  </p:cNvPr>
                  <p:cNvSpPr txBox="1"/>
                  <p:nvPr/>
                </p:nvSpPr>
                <p:spPr>
                  <a:xfrm>
                    <a:off x="2204107" y="2426712"/>
                    <a:ext cx="988924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en-IL"/>
                    </a:defPPr>
                    <a:lvl1pPr>
                      <a:defRPr b="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defRPr>
                    </a:lvl1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𝑂𝑏𝑗</m:t>
                              </m:r>
                            </m:e>
                            <m:sub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1063</m:t>
                              </m:r>
                            </m:sub>
                          </m:sSub>
                        </m:oMath>
                      </m:oMathPara>
                    </a14:m>
                    <a:endParaRPr lang="en-IL" dirty="0"/>
                  </a:p>
                </p:txBody>
              </p:sp>
            </mc:Choice>
            <mc:Fallback xmlns=""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DCC6D4CA-DDBA-40E6-93EE-5DDB1484063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04107" y="2426712"/>
                    <a:ext cx="988924" cy="36933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b="-15000"/>
                    </a:stretch>
                  </a:blipFill>
                </p:spPr>
                <p:txBody>
                  <a:bodyPr/>
                  <a:lstStyle/>
                  <a:p>
                    <a:r>
                      <a:rPr lang="en-I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D8246629-68D6-4B15-AAF5-E84BF50AF47C}"/>
                  </a:ext>
                </a:extLst>
              </p:cNvPr>
              <p:cNvSpPr/>
              <p:nvPr/>
            </p:nvSpPr>
            <p:spPr>
              <a:xfrm>
                <a:off x="528261" y="1266826"/>
                <a:ext cx="5029200" cy="18601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/>
              </a:p>
            </p:txBody>
          </p:sp>
          <p:sp>
            <p:nvSpPr>
              <p:cNvPr id="23" name="Right Brace 22">
                <a:extLst>
                  <a:ext uri="{FF2B5EF4-FFF2-40B4-BE49-F238E27FC236}">
                    <a16:creationId xmlns:a16="http://schemas.microsoft.com/office/drawing/2014/main" id="{344E6D75-D8C3-4C7F-9C78-5FAC2A4FD5EB}"/>
                  </a:ext>
                </a:extLst>
              </p:cNvPr>
              <p:cNvSpPr/>
              <p:nvPr/>
            </p:nvSpPr>
            <p:spPr>
              <a:xfrm rot="16200000">
                <a:off x="2008456" y="1772434"/>
                <a:ext cx="81269" cy="451816"/>
              </a:xfrm>
              <a:prstGeom prst="rightBrac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IL"/>
              </a:p>
            </p:txBody>
          </p:sp>
          <p:sp>
            <p:nvSpPr>
              <p:cNvPr id="24" name="Right Brace 23">
                <a:extLst>
                  <a:ext uri="{FF2B5EF4-FFF2-40B4-BE49-F238E27FC236}">
                    <a16:creationId xmlns:a16="http://schemas.microsoft.com/office/drawing/2014/main" id="{9BB41B54-FE6B-41D9-91A2-917CDAD4F0DC}"/>
                  </a:ext>
                </a:extLst>
              </p:cNvPr>
              <p:cNvSpPr/>
              <p:nvPr/>
            </p:nvSpPr>
            <p:spPr>
              <a:xfrm rot="16200000">
                <a:off x="2599006" y="1772434"/>
                <a:ext cx="81269" cy="451816"/>
              </a:xfrm>
              <a:prstGeom prst="rightBrac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IL"/>
              </a:p>
            </p:txBody>
          </p:sp>
          <p:sp>
            <p:nvSpPr>
              <p:cNvPr id="25" name="Right Brace 24">
                <a:extLst>
                  <a:ext uri="{FF2B5EF4-FFF2-40B4-BE49-F238E27FC236}">
                    <a16:creationId xmlns:a16="http://schemas.microsoft.com/office/drawing/2014/main" id="{F6054FFE-D438-4FD4-BC56-7AD7F8D4CF97}"/>
                  </a:ext>
                </a:extLst>
              </p:cNvPr>
              <p:cNvSpPr/>
              <p:nvPr/>
            </p:nvSpPr>
            <p:spPr>
              <a:xfrm rot="16200000">
                <a:off x="4110604" y="833966"/>
                <a:ext cx="95251" cy="2313447"/>
              </a:xfrm>
              <a:prstGeom prst="rightBrac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IL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E6888D36-0812-4755-8EC5-93DCE6330835}"/>
                      </a:ext>
                    </a:extLst>
                  </p:cNvPr>
                  <p:cNvSpPr txBox="1"/>
                  <p:nvPr/>
                </p:nvSpPr>
                <p:spPr>
                  <a:xfrm>
                    <a:off x="3842181" y="2394000"/>
                    <a:ext cx="632096" cy="37394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en-IL"/>
                    </a:defPPr>
                    <a:lvl1pPr>
                      <a:defRPr b="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defRPr>
                    </a:lvl1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199</m:t>
                              </m:r>
                            </m:sub>
                            <m:sup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</m:oMath>
                      </m:oMathPara>
                    </a14:m>
                    <a:endParaRPr lang="en-IL" dirty="0"/>
                  </a:p>
                </p:txBody>
              </p:sp>
            </mc:Choice>
            <mc:Fallback xmlns=""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E6888D36-0812-4755-8EC5-93DCE633083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842181" y="2394000"/>
                    <a:ext cx="632096" cy="373949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b="-1613"/>
                    </a:stretch>
                  </a:blipFill>
                </p:spPr>
                <p:txBody>
                  <a:bodyPr/>
                  <a:lstStyle/>
                  <a:p>
                    <a:r>
                      <a:rPr lang="en-I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7" name="Right Brace 26">
                <a:extLst>
                  <a:ext uri="{FF2B5EF4-FFF2-40B4-BE49-F238E27FC236}">
                    <a16:creationId xmlns:a16="http://schemas.microsoft.com/office/drawing/2014/main" id="{96885F4A-41E9-4205-9855-3DD0D3E0EC70}"/>
                  </a:ext>
                </a:extLst>
              </p:cNvPr>
              <p:cNvSpPr/>
              <p:nvPr/>
            </p:nvSpPr>
            <p:spPr>
              <a:xfrm rot="16200000">
                <a:off x="4151959" y="1641371"/>
                <a:ext cx="95251" cy="2313447"/>
              </a:xfrm>
              <a:prstGeom prst="rightBrac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IL"/>
              </a:p>
            </p:txBody>
          </p:sp>
          <p:sp>
            <p:nvSpPr>
              <p:cNvPr id="28" name="Right Brace 27">
                <a:extLst>
                  <a:ext uri="{FF2B5EF4-FFF2-40B4-BE49-F238E27FC236}">
                    <a16:creationId xmlns:a16="http://schemas.microsoft.com/office/drawing/2014/main" id="{0AD6D04A-98D2-4EBA-8569-46D951193815}"/>
                  </a:ext>
                </a:extLst>
              </p:cNvPr>
              <p:cNvSpPr/>
              <p:nvPr/>
            </p:nvSpPr>
            <p:spPr>
              <a:xfrm rot="16200000">
                <a:off x="2685761" y="2581711"/>
                <a:ext cx="81269" cy="451816"/>
              </a:xfrm>
              <a:prstGeom prst="rightBrac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IL"/>
              </a:p>
            </p:txBody>
          </p:sp>
          <p:sp>
            <p:nvSpPr>
              <p:cNvPr id="29" name="Right Brace 28">
                <a:extLst>
                  <a:ext uri="{FF2B5EF4-FFF2-40B4-BE49-F238E27FC236}">
                    <a16:creationId xmlns:a16="http://schemas.microsoft.com/office/drawing/2014/main" id="{1A9FDC14-C180-4388-8E6F-50018649281E}"/>
                  </a:ext>
                </a:extLst>
              </p:cNvPr>
              <p:cNvSpPr/>
              <p:nvPr/>
            </p:nvSpPr>
            <p:spPr>
              <a:xfrm rot="16200000">
                <a:off x="2021061" y="2590493"/>
                <a:ext cx="81269" cy="451816"/>
              </a:xfrm>
              <a:prstGeom prst="rightBrac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IL"/>
              </a:p>
            </p:txBody>
          </p:sp>
        </p:grp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DE491A0D-74E2-407F-A217-AEEDE53DD49A}"/>
              </a:ext>
            </a:extLst>
          </p:cNvPr>
          <p:cNvSpPr txBox="1"/>
          <p:nvPr/>
        </p:nvSpPr>
        <p:spPr>
          <a:xfrm>
            <a:off x="528261" y="1457618"/>
            <a:ext cx="16882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latin typeface="Courier New" panose="02070309020205020404" pitchFamily="49" charset="0"/>
                <a:cs typeface="Courier New" panose="02070309020205020404" pitchFamily="49" charset="0"/>
              </a:rPr>
              <a:t>isam_input.txt</a:t>
            </a:r>
            <a:endParaRPr lang="en-IL" sz="1400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1F9C1BE0-47A0-4BE5-BB47-86CF142B717A}"/>
              </a:ext>
            </a:extLst>
          </p:cNvPr>
          <p:cNvGrpSpPr/>
          <p:nvPr/>
        </p:nvGrpSpPr>
        <p:grpSpPr>
          <a:xfrm>
            <a:off x="6405014" y="2587540"/>
            <a:ext cx="5203626" cy="2181225"/>
            <a:chOff x="1372402" y="3952875"/>
            <a:chExt cx="5203626" cy="218122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F9707B8-8C85-456D-9172-6F92B342A54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951641" y="4370097"/>
              <a:ext cx="4219575" cy="1659461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C7DB50C-A771-40C3-9366-AC7C8BF6BABF}"/>
                </a:ext>
              </a:extLst>
            </p:cNvPr>
            <p:cNvSpPr txBox="1"/>
            <p:nvPr/>
          </p:nvSpPr>
          <p:spPr>
            <a:xfrm>
              <a:off x="1546828" y="4026770"/>
              <a:ext cx="50292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i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$ </a:t>
              </a:r>
              <a:r>
                <a:rPr lang="en-US" sz="1400" b="1" i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isam</a:t>
              </a:r>
              <a:r>
                <a:rPr lang="en-US" sz="1400" i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 isam_input.txt -W isam_output.txt -B</a:t>
              </a:r>
              <a:endParaRPr lang="en-IL" sz="1400" i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22B9F4F0-00A0-46DD-8A3C-08CF3EB8B0FB}"/>
                </a:ext>
              </a:extLst>
            </p:cNvPr>
            <p:cNvSpPr/>
            <p:nvPr/>
          </p:nvSpPr>
          <p:spPr>
            <a:xfrm>
              <a:off x="1372402" y="3952875"/>
              <a:ext cx="5133173" cy="2181225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B155014A-A511-41F4-A390-79416630A814}"/>
              </a:ext>
            </a:extLst>
          </p:cNvPr>
          <p:cNvGrpSpPr/>
          <p:nvPr/>
        </p:nvGrpSpPr>
        <p:grpSpPr>
          <a:xfrm>
            <a:off x="483440" y="5400382"/>
            <a:ext cx="6096000" cy="867002"/>
            <a:chOff x="6214311" y="3307988"/>
            <a:chExt cx="6096000" cy="867002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8FA0E25D-8615-4D68-A5A0-A105987A08C2}"/>
                </a:ext>
              </a:extLst>
            </p:cNvPr>
            <p:cNvSpPr/>
            <p:nvPr/>
          </p:nvSpPr>
          <p:spPr>
            <a:xfrm>
              <a:off x="6214311" y="3307988"/>
              <a:ext cx="5748714" cy="867002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5C1BD415-3224-4C38-B19A-7990EE307663}"/>
                </a:ext>
              </a:extLst>
            </p:cNvPr>
            <p:cNvSpPr txBox="1"/>
            <p:nvPr/>
          </p:nvSpPr>
          <p:spPr>
            <a:xfrm>
              <a:off x="6214311" y="3408488"/>
              <a:ext cx="6096000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L" i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Pose2d_Node </a:t>
              </a:r>
              <a:r>
                <a:rPr lang="en-US" i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199</a:t>
              </a:r>
              <a:r>
                <a:rPr lang="en-IL" i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 (6.30459, 3.92323, 1.114)</a:t>
              </a:r>
            </a:p>
            <a:p>
              <a:r>
                <a:rPr lang="en-IL" i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Point2d_Node </a:t>
              </a:r>
              <a:r>
                <a:rPr lang="en-US" i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1063</a:t>
              </a:r>
              <a:r>
                <a:rPr lang="en-IL" i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(4.84824, 2.25757)</a:t>
              </a:r>
            </a:p>
          </p:txBody>
        </p:sp>
      </p:grp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88F17737-584F-432A-BC55-012F0F4B3410}"/>
              </a:ext>
            </a:extLst>
          </p:cNvPr>
          <p:cNvSpPr/>
          <p:nvPr/>
        </p:nvSpPr>
        <p:spPr>
          <a:xfrm>
            <a:off x="5795483" y="1731003"/>
            <a:ext cx="1971675" cy="700616"/>
          </a:xfrm>
          <a:custGeom>
            <a:avLst/>
            <a:gdLst>
              <a:gd name="connsiteX0" fmla="*/ 0 w 1971675"/>
              <a:gd name="connsiteY0" fmla="*/ 33866 h 700616"/>
              <a:gd name="connsiteX1" fmla="*/ 723900 w 1971675"/>
              <a:gd name="connsiteY1" fmla="*/ 14816 h 700616"/>
              <a:gd name="connsiteX2" fmla="*/ 1571625 w 1971675"/>
              <a:gd name="connsiteY2" fmla="*/ 224366 h 700616"/>
              <a:gd name="connsiteX3" fmla="*/ 1971675 w 1971675"/>
              <a:gd name="connsiteY3" fmla="*/ 700616 h 7006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71675" h="700616">
                <a:moveTo>
                  <a:pt x="0" y="33866"/>
                </a:moveTo>
                <a:cubicBezTo>
                  <a:pt x="230981" y="8466"/>
                  <a:pt x="461963" y="-16934"/>
                  <a:pt x="723900" y="14816"/>
                </a:cubicBezTo>
                <a:cubicBezTo>
                  <a:pt x="985837" y="46566"/>
                  <a:pt x="1363662" y="110066"/>
                  <a:pt x="1571625" y="224366"/>
                </a:cubicBezTo>
                <a:cubicBezTo>
                  <a:pt x="1779588" y="338666"/>
                  <a:pt x="1875631" y="519641"/>
                  <a:pt x="1971675" y="700616"/>
                </a:cubicBezTo>
              </a:path>
            </a:pathLst>
          </a:custGeom>
          <a:noFill/>
          <a:ln w="57150"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988CD753-3D59-427F-93CA-98F774AEB7A8}"/>
              </a:ext>
            </a:extLst>
          </p:cNvPr>
          <p:cNvSpPr/>
          <p:nvPr/>
        </p:nvSpPr>
        <p:spPr>
          <a:xfrm>
            <a:off x="6629400" y="5219700"/>
            <a:ext cx="1504950" cy="628650"/>
          </a:xfrm>
          <a:custGeom>
            <a:avLst/>
            <a:gdLst>
              <a:gd name="connsiteX0" fmla="*/ 1504950 w 1504950"/>
              <a:gd name="connsiteY0" fmla="*/ 0 h 628650"/>
              <a:gd name="connsiteX1" fmla="*/ 1428750 w 1504950"/>
              <a:gd name="connsiteY1" fmla="*/ 285750 h 628650"/>
              <a:gd name="connsiteX2" fmla="*/ 1123950 w 1504950"/>
              <a:gd name="connsiteY2" fmla="*/ 457200 h 628650"/>
              <a:gd name="connsiteX3" fmla="*/ 0 w 1504950"/>
              <a:gd name="connsiteY3" fmla="*/ 628650 h 628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04950" h="628650">
                <a:moveTo>
                  <a:pt x="1504950" y="0"/>
                </a:moveTo>
                <a:cubicBezTo>
                  <a:pt x="1498600" y="104775"/>
                  <a:pt x="1492250" y="209550"/>
                  <a:pt x="1428750" y="285750"/>
                </a:cubicBezTo>
                <a:cubicBezTo>
                  <a:pt x="1365250" y="361950"/>
                  <a:pt x="1362075" y="400050"/>
                  <a:pt x="1123950" y="457200"/>
                </a:cubicBezTo>
                <a:cubicBezTo>
                  <a:pt x="885825" y="514350"/>
                  <a:pt x="442912" y="571500"/>
                  <a:pt x="0" y="628650"/>
                </a:cubicBezTo>
              </a:path>
            </a:pathLst>
          </a:custGeom>
          <a:noFill/>
          <a:ln w="57150"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5032609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77C36004-BC10-4A91-85A0-0372531FC290}"/>
              </a:ext>
            </a:extLst>
          </p:cNvPr>
          <p:cNvGrpSpPr/>
          <p:nvPr/>
        </p:nvGrpSpPr>
        <p:grpSpPr>
          <a:xfrm>
            <a:off x="400050" y="1592849"/>
            <a:ext cx="4924425" cy="4675221"/>
            <a:chOff x="870710" y="1547295"/>
            <a:chExt cx="4924425" cy="467522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35668D0-6681-41BB-BAC2-EACC653EF4C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70710" y="2364891"/>
              <a:ext cx="4924425" cy="3857625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196C5F7-6F6E-464C-9C50-B4AE95F967E8}"/>
                </a:ext>
              </a:extLst>
            </p:cNvPr>
            <p:cNvSpPr txBox="1"/>
            <p:nvPr/>
          </p:nvSpPr>
          <p:spPr>
            <a:xfrm>
              <a:off x="1241879" y="1547295"/>
              <a:ext cx="396549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Open Loop Initialization</a:t>
              </a:r>
              <a:endParaRPr lang="en-IL" sz="2800" dirty="0"/>
            </a:p>
          </p:txBody>
        </p:sp>
      </p:grpSp>
      <p:sp>
        <p:nvSpPr>
          <p:cNvPr id="38" name="Slide Number Placeholder 37">
            <a:extLst>
              <a:ext uri="{FF2B5EF4-FFF2-40B4-BE49-F238E27FC236}">
                <a16:creationId xmlns:a16="http://schemas.microsoft.com/office/drawing/2014/main" id="{82A0ED7A-3964-4167-AABA-AFBB78B994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BD0CC-423F-4B58-AFF5-83B6DD233671}" type="slidenum">
              <a:rPr lang="en-IL" smtClean="0"/>
              <a:t>33</a:t>
            </a:fld>
            <a:endParaRPr lang="en-IL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FFD57F-C3C6-4900-85CB-EA74863949C1}"/>
              </a:ext>
            </a:extLst>
          </p:cNvPr>
          <p:cNvSpPr txBox="1"/>
          <p:nvPr/>
        </p:nvSpPr>
        <p:spPr>
          <a:xfrm>
            <a:off x="528261" y="276298"/>
            <a:ext cx="43999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Step3 : </a:t>
            </a:r>
            <a:br>
              <a:rPr lang="en-US" dirty="0"/>
            </a:br>
            <a:r>
              <a:rPr lang="en-US" dirty="0"/>
              <a:t>Use a conventional graph solver for object locations and trajectory optimization</a:t>
            </a:r>
            <a:endParaRPr lang="en-IL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9384AD1-CB9C-452F-A886-4856A59AB2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0" y="2200323"/>
            <a:ext cx="5095875" cy="415602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8D6053C-68F9-4735-BDFB-8ADDF15DF108}"/>
              </a:ext>
            </a:extLst>
          </p:cNvPr>
          <p:cNvSpPr txBox="1"/>
          <p:nvPr/>
        </p:nvSpPr>
        <p:spPr>
          <a:xfrm>
            <a:off x="6972222" y="1592849"/>
            <a:ext cx="41054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After steps 1-3 (clustering) </a:t>
            </a:r>
            <a:endParaRPr lang="en-IL" sz="2800" dirty="0"/>
          </a:p>
        </p:txBody>
      </p:sp>
    </p:spTree>
    <p:extLst>
      <p:ext uri="{BB962C8B-B14F-4D97-AF65-F5344CB8AC3E}">
        <p14:creationId xmlns:p14="http://schemas.microsoft.com/office/powerpoint/2010/main" val="41048876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407A882B-337F-45CA-898A-CD29FCC8A7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4524" y="446304"/>
            <a:ext cx="1029489" cy="91819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24722AC-2FC9-4DFC-89AC-12BA304FA8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696" y="290556"/>
            <a:ext cx="5560304" cy="6481985"/>
          </a:xfrm>
          <a:prstGeom prst="rect">
            <a:avLst/>
          </a:prstGeom>
        </p:spPr>
      </p:pic>
      <p:sp>
        <p:nvSpPr>
          <p:cNvPr id="7" name="Right Brace 6">
            <a:extLst>
              <a:ext uri="{FF2B5EF4-FFF2-40B4-BE49-F238E27FC236}">
                <a16:creationId xmlns:a16="http://schemas.microsoft.com/office/drawing/2014/main" id="{3F5187C3-FA96-4F4C-A339-61FC03DF898A}"/>
              </a:ext>
            </a:extLst>
          </p:cNvPr>
          <p:cNvSpPr/>
          <p:nvPr/>
        </p:nvSpPr>
        <p:spPr>
          <a:xfrm>
            <a:off x="6116584" y="6246706"/>
            <a:ext cx="255881" cy="498062"/>
          </a:xfrm>
          <a:prstGeom prst="rightBrac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C958706-C4A0-4674-BB02-B983B26E1D18}"/>
              </a:ext>
            </a:extLst>
          </p:cNvPr>
          <p:cNvSpPr txBox="1"/>
          <p:nvPr/>
        </p:nvSpPr>
        <p:spPr>
          <a:xfrm>
            <a:off x="7203128" y="407412"/>
            <a:ext cx="43999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Step1: </a:t>
            </a:r>
            <a:br>
              <a:rPr lang="en-US" dirty="0"/>
            </a:br>
            <a:r>
              <a:rPr lang="en-US" dirty="0"/>
              <a:t>Initialize with Frame-by-Frame state with the assumption that each object viewed is a unique object</a:t>
            </a:r>
            <a:endParaRPr lang="en-IL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13CA3F-9ED9-4E6C-B045-4DF14A44F085}"/>
              </a:ext>
            </a:extLst>
          </p:cNvPr>
          <p:cNvSpPr txBox="1"/>
          <p:nvPr/>
        </p:nvSpPr>
        <p:spPr>
          <a:xfrm>
            <a:off x="7256362" y="1687446"/>
            <a:ext cx="34289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Step2.a : </a:t>
            </a:r>
            <a:br>
              <a:rPr lang="en-US" dirty="0"/>
            </a:br>
            <a:r>
              <a:rPr lang="en-US" dirty="0"/>
              <a:t>Group objects that are close and are hypothesized to be of the same class</a:t>
            </a:r>
            <a:endParaRPr lang="en-IL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1A2C60-6A11-4128-AFC2-7042F7583A66}"/>
              </a:ext>
            </a:extLst>
          </p:cNvPr>
          <p:cNvSpPr txBox="1"/>
          <p:nvPr/>
        </p:nvSpPr>
        <p:spPr>
          <a:xfrm>
            <a:off x="7243386" y="3374259"/>
            <a:ext cx="43999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Step2.b : </a:t>
            </a:r>
            <a:br>
              <a:rPr lang="en-US" dirty="0"/>
            </a:br>
            <a:r>
              <a:rPr lang="en-US" dirty="0"/>
              <a:t>Update grouped landmarks class distribution</a:t>
            </a:r>
            <a:endParaRPr lang="en-IL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FE8CC4-67CF-45DF-A8CB-77A79E3DE748}"/>
              </a:ext>
            </a:extLst>
          </p:cNvPr>
          <p:cNvSpPr txBox="1"/>
          <p:nvPr/>
        </p:nvSpPr>
        <p:spPr>
          <a:xfrm>
            <a:off x="7256362" y="6098437"/>
            <a:ext cx="4511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Step4: Delete false positive object</a:t>
            </a:r>
            <a:endParaRPr lang="en-IL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E9985E8-B8DD-48C3-AE22-3375A43CDAAD}"/>
              </a:ext>
            </a:extLst>
          </p:cNvPr>
          <p:cNvSpPr txBox="1"/>
          <p:nvPr/>
        </p:nvSpPr>
        <p:spPr>
          <a:xfrm>
            <a:off x="7243386" y="4733998"/>
            <a:ext cx="43999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Step3: </a:t>
            </a:r>
            <a:br>
              <a:rPr lang="en-US" dirty="0"/>
            </a:br>
            <a:r>
              <a:rPr lang="en-US" dirty="0"/>
              <a:t>Use a conventional graph solver for object locations and trajectory poses</a:t>
            </a:r>
            <a:endParaRPr lang="en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797D77-6FD7-4238-83CC-07A883FEBC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BD0CC-423F-4B58-AFF5-83B6DD233671}" type="slidenum">
              <a:rPr lang="en-IL" smtClean="0"/>
              <a:t>34</a:t>
            </a:fld>
            <a:endParaRPr lang="en-IL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CCAF260-184B-4533-A520-6BB4C1BE34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4523" y="1798058"/>
            <a:ext cx="1029489" cy="91819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94B086F-A4FB-4AE8-8861-2CEFD21D1E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4948" y="3057883"/>
            <a:ext cx="1029489" cy="918193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97133546-0384-472B-97E4-DC49FCFBBA3C}"/>
              </a:ext>
            </a:extLst>
          </p:cNvPr>
          <p:cNvSpPr/>
          <p:nvPr/>
        </p:nvSpPr>
        <p:spPr>
          <a:xfrm>
            <a:off x="7140760" y="6098437"/>
            <a:ext cx="4511702" cy="493003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B1DBCE3-4891-468B-823B-478F32A4CD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3897" y="4727593"/>
            <a:ext cx="1029489" cy="918193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716CA04-9A8B-4BD5-93F2-AF7963AF1F87}"/>
              </a:ext>
            </a:extLst>
          </p:cNvPr>
          <p:cNvCxnSpPr>
            <a:cxnSpLocks/>
          </p:cNvCxnSpPr>
          <p:nvPr/>
        </p:nvCxnSpPr>
        <p:spPr>
          <a:xfrm flipH="1">
            <a:off x="3314701" y="2209800"/>
            <a:ext cx="2066924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197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lide Number Placeholder 37">
            <a:extLst>
              <a:ext uri="{FF2B5EF4-FFF2-40B4-BE49-F238E27FC236}">
                <a16:creationId xmlns:a16="http://schemas.microsoft.com/office/drawing/2014/main" id="{82A0ED7A-3964-4167-AABA-AFBB78B994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BD0CC-423F-4B58-AFF5-83B6DD233671}" type="slidenum">
              <a:rPr lang="en-IL" smtClean="0"/>
              <a:t>35</a:t>
            </a:fld>
            <a:endParaRPr lang="en-IL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9384AD1-CB9C-452F-A886-4856A59AB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0" y="2200323"/>
            <a:ext cx="5095875" cy="415602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8D6053C-68F9-4735-BDFB-8ADDF15DF108}"/>
              </a:ext>
            </a:extLst>
          </p:cNvPr>
          <p:cNvSpPr txBox="1"/>
          <p:nvPr/>
        </p:nvSpPr>
        <p:spPr>
          <a:xfrm>
            <a:off x="6972222" y="1592849"/>
            <a:ext cx="41054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After steps 1-3 (clustering) </a:t>
            </a:r>
            <a:endParaRPr lang="en-IL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A3FB96-F429-4228-A161-3BBDB08041E5}"/>
              </a:ext>
            </a:extLst>
          </p:cNvPr>
          <p:cNvSpPr txBox="1"/>
          <p:nvPr/>
        </p:nvSpPr>
        <p:spPr>
          <a:xfrm>
            <a:off x="498114" y="383437"/>
            <a:ext cx="4511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Step4: Delete false positive object</a:t>
            </a:r>
            <a:endParaRPr lang="en-IL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1D39BDC-891D-4CA3-B12A-1DAD14C721D9}"/>
              </a:ext>
            </a:extLst>
          </p:cNvPr>
          <p:cNvGrpSpPr/>
          <p:nvPr/>
        </p:nvGrpSpPr>
        <p:grpSpPr>
          <a:xfrm>
            <a:off x="934287" y="1628877"/>
            <a:ext cx="4648200" cy="4810643"/>
            <a:chOff x="7066730" y="1545707"/>
            <a:chExt cx="4648200" cy="4810643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9A4103F9-2D12-400A-8942-42E44C57D0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66730" y="2241550"/>
              <a:ext cx="4648200" cy="4114800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6933FC2-2008-4FDD-910B-C5CE5122799F}"/>
                </a:ext>
              </a:extLst>
            </p:cNvPr>
            <p:cNvSpPr txBox="1"/>
            <p:nvPr/>
          </p:nvSpPr>
          <p:spPr>
            <a:xfrm>
              <a:off x="8129916" y="1545707"/>
              <a:ext cx="232324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Ground Truth</a:t>
              </a:r>
              <a:endParaRPr lang="en-IL" sz="2800" dirty="0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1A47E9E7-2556-4859-9DFA-B3B3D73B6972}"/>
              </a:ext>
            </a:extLst>
          </p:cNvPr>
          <p:cNvSpPr/>
          <p:nvPr/>
        </p:nvSpPr>
        <p:spPr>
          <a:xfrm>
            <a:off x="9734550" y="5114925"/>
            <a:ext cx="723900" cy="981075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4547869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lide Number Placeholder 37">
            <a:extLst>
              <a:ext uri="{FF2B5EF4-FFF2-40B4-BE49-F238E27FC236}">
                <a16:creationId xmlns:a16="http://schemas.microsoft.com/office/drawing/2014/main" id="{82A0ED7A-3964-4167-AABA-AFBB78B994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BD0CC-423F-4B58-AFF5-83B6DD233671}" type="slidenum">
              <a:rPr lang="en-IL" smtClean="0"/>
              <a:t>36</a:t>
            </a:fld>
            <a:endParaRPr lang="en-IL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A3FB96-F429-4228-A161-3BBDB08041E5}"/>
              </a:ext>
            </a:extLst>
          </p:cNvPr>
          <p:cNvSpPr txBox="1"/>
          <p:nvPr/>
        </p:nvSpPr>
        <p:spPr>
          <a:xfrm>
            <a:off x="498114" y="383437"/>
            <a:ext cx="4511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Step4: Delete false positive object</a:t>
            </a:r>
            <a:endParaRPr lang="en-IL" dirty="0"/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2000C618-8AD8-4139-A286-92D73AED4BB3}"/>
              </a:ext>
            </a:extLst>
          </p:cNvPr>
          <p:cNvGrpSpPr/>
          <p:nvPr/>
        </p:nvGrpSpPr>
        <p:grpSpPr>
          <a:xfrm>
            <a:off x="6605106" y="1047249"/>
            <a:ext cx="5095875" cy="4763501"/>
            <a:chOff x="6477000" y="1592849"/>
            <a:chExt cx="5095875" cy="4763501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8D6053C-68F9-4735-BDFB-8ADDF15DF108}"/>
                </a:ext>
              </a:extLst>
            </p:cNvPr>
            <p:cNvSpPr txBox="1"/>
            <p:nvPr/>
          </p:nvSpPr>
          <p:spPr>
            <a:xfrm>
              <a:off x="6972222" y="1592849"/>
              <a:ext cx="410542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After steps 1-3 (clustering) </a:t>
              </a:r>
              <a:endParaRPr lang="en-IL" sz="2800" dirty="0"/>
            </a:p>
          </p:txBody>
        </p: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B31855A9-4230-4D0C-B23A-9893D134B5CD}"/>
                </a:ext>
              </a:extLst>
            </p:cNvPr>
            <p:cNvGrpSpPr/>
            <p:nvPr/>
          </p:nvGrpSpPr>
          <p:grpSpPr>
            <a:xfrm>
              <a:off x="6477000" y="2200323"/>
              <a:ext cx="5095875" cy="4156027"/>
              <a:chOff x="6477000" y="2200323"/>
              <a:chExt cx="5095875" cy="4156027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29384AD1-CB9C-452F-A886-4856A59AB2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477000" y="2200323"/>
                <a:ext cx="5095875" cy="4156027"/>
              </a:xfrm>
              <a:prstGeom prst="rect">
                <a:avLst/>
              </a:prstGeom>
            </p:spPr>
          </p:pic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1A47E9E7-2556-4859-9DFA-B3B3D73B6972}"/>
                  </a:ext>
                </a:extLst>
              </p:cNvPr>
              <p:cNvSpPr/>
              <p:nvPr/>
            </p:nvSpPr>
            <p:spPr>
              <a:xfrm>
                <a:off x="9734550" y="5114925"/>
                <a:ext cx="723900" cy="981075"/>
              </a:xfrm>
              <a:prstGeom prst="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/>
              </a:p>
            </p:txBody>
          </p:sp>
        </p:grp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AA9AE840-BB78-4690-A095-334AC74CFA7D}"/>
              </a:ext>
            </a:extLst>
          </p:cNvPr>
          <p:cNvGrpSpPr/>
          <p:nvPr/>
        </p:nvGrpSpPr>
        <p:grpSpPr>
          <a:xfrm>
            <a:off x="1140474" y="1968683"/>
            <a:ext cx="4579280" cy="2303965"/>
            <a:chOff x="1446481" y="1703623"/>
            <a:chExt cx="4579280" cy="2303965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7820B3F8-6F70-481B-A878-F501FEE080D8}"/>
                </a:ext>
              </a:extLst>
            </p:cNvPr>
            <p:cNvSpPr/>
            <p:nvPr/>
          </p:nvSpPr>
          <p:spPr>
            <a:xfrm>
              <a:off x="4021657" y="2028830"/>
              <a:ext cx="710847" cy="138733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F63664C4-D78C-438C-B194-6FCCD435C500}"/>
                </a:ext>
              </a:extLst>
            </p:cNvPr>
            <p:cNvGrpSpPr/>
            <p:nvPr/>
          </p:nvGrpSpPr>
          <p:grpSpPr>
            <a:xfrm>
              <a:off x="1539500" y="1703623"/>
              <a:ext cx="4080253" cy="2303965"/>
              <a:chOff x="9275800" y="2555634"/>
              <a:chExt cx="4080253" cy="2303965"/>
            </a:xfrm>
          </p:grpSpPr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14908BBD-E960-46A8-8FA8-94AE791E90E7}"/>
                  </a:ext>
                </a:extLst>
              </p:cNvPr>
              <p:cNvGrpSpPr/>
              <p:nvPr/>
            </p:nvGrpSpPr>
            <p:grpSpPr>
              <a:xfrm>
                <a:off x="9275800" y="2555634"/>
                <a:ext cx="4080253" cy="2303965"/>
                <a:chOff x="6776773" y="948912"/>
                <a:chExt cx="4268282" cy="2410138"/>
              </a:xfrm>
            </p:grpSpPr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494D5C43-7B73-4B33-BC47-D890DF94921D}"/>
                    </a:ext>
                  </a:extLst>
                </p:cNvPr>
                <p:cNvSpPr/>
                <p:nvPr/>
              </p:nvSpPr>
              <p:spPr>
                <a:xfrm>
                  <a:off x="7127569" y="2397772"/>
                  <a:ext cx="743605" cy="339321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L"/>
                </a:p>
              </p:txBody>
            </p:sp>
            <p:grpSp>
              <p:nvGrpSpPr>
                <p:cNvPr id="36" name="Group 35">
                  <a:extLst>
                    <a:ext uri="{FF2B5EF4-FFF2-40B4-BE49-F238E27FC236}">
                      <a16:creationId xmlns:a16="http://schemas.microsoft.com/office/drawing/2014/main" id="{C7F1BABC-8367-4CAE-8B95-E11F32A387EE}"/>
                    </a:ext>
                  </a:extLst>
                </p:cNvPr>
                <p:cNvGrpSpPr/>
                <p:nvPr/>
              </p:nvGrpSpPr>
              <p:grpSpPr>
                <a:xfrm>
                  <a:off x="7134225" y="948912"/>
                  <a:ext cx="3910830" cy="1794729"/>
                  <a:chOff x="8153400" y="2438400"/>
                  <a:chExt cx="3910830" cy="1794729"/>
                </a:xfrm>
              </p:grpSpPr>
              <p:cxnSp>
                <p:nvCxnSpPr>
                  <p:cNvPr id="44" name="Straight Arrow Connector 43">
                    <a:extLst>
                      <a:ext uri="{FF2B5EF4-FFF2-40B4-BE49-F238E27FC236}">
                        <a16:creationId xmlns:a16="http://schemas.microsoft.com/office/drawing/2014/main" id="{EDFD7574-DA0F-4005-9A26-675F29F73673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8153400" y="2438400"/>
                    <a:ext cx="0" cy="1794729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5" name="Straight Arrow Connector 44">
                    <a:extLst>
                      <a:ext uri="{FF2B5EF4-FFF2-40B4-BE49-F238E27FC236}">
                        <a16:creationId xmlns:a16="http://schemas.microsoft.com/office/drawing/2014/main" id="{B6A4A9E6-644D-419E-BC81-77EF4971B7E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153400" y="4233129"/>
                    <a:ext cx="3910830" cy="0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6" name="Rectangle 45">
                    <a:extLst>
                      <a:ext uri="{FF2B5EF4-FFF2-40B4-BE49-F238E27FC236}">
                        <a16:creationId xmlns:a16="http://schemas.microsoft.com/office/drawing/2014/main" id="{F63A4208-759C-4867-B7B7-458D59530361}"/>
                      </a:ext>
                    </a:extLst>
                  </p:cNvPr>
                  <p:cNvSpPr/>
                  <p:nvPr/>
                </p:nvSpPr>
                <p:spPr>
                  <a:xfrm>
                    <a:off x="8895840" y="3390973"/>
                    <a:ext cx="743605" cy="839025"/>
                  </a:xfrm>
                  <a:prstGeom prst="rect">
                    <a:avLst/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L"/>
                  </a:p>
                </p:txBody>
              </p:sp>
            </p:grpSp>
            <p:grpSp>
              <p:nvGrpSpPr>
                <p:cNvPr id="37" name="Group 36">
                  <a:extLst>
                    <a:ext uri="{FF2B5EF4-FFF2-40B4-BE49-F238E27FC236}">
                      <a16:creationId xmlns:a16="http://schemas.microsoft.com/office/drawing/2014/main" id="{4A391D26-BA40-42E3-B603-C445520B2B8B}"/>
                    </a:ext>
                  </a:extLst>
                </p:cNvPr>
                <p:cNvGrpSpPr/>
                <p:nvPr/>
              </p:nvGrpSpPr>
              <p:grpSpPr>
                <a:xfrm>
                  <a:off x="7153275" y="2808912"/>
                  <a:ext cx="562056" cy="550138"/>
                  <a:chOff x="4886325" y="1240562"/>
                  <a:chExt cx="562056" cy="550138"/>
                </a:xfrm>
              </p:grpSpPr>
              <p:sp>
                <p:nvSpPr>
                  <p:cNvPr id="42" name="Oval 41">
                    <a:extLst>
                      <a:ext uri="{FF2B5EF4-FFF2-40B4-BE49-F238E27FC236}">
                        <a16:creationId xmlns:a16="http://schemas.microsoft.com/office/drawing/2014/main" id="{7B7032E3-F6B7-452F-812C-B546AB9F56AA}"/>
                      </a:ext>
                    </a:extLst>
                  </p:cNvPr>
                  <p:cNvSpPr/>
                  <p:nvPr/>
                </p:nvSpPr>
                <p:spPr>
                  <a:xfrm>
                    <a:off x="5057776" y="1314450"/>
                    <a:ext cx="257174" cy="390523"/>
                  </a:xfrm>
                  <a:prstGeom prst="ellipse">
                    <a:avLst/>
                  </a:prstGeom>
                  <a:noFill/>
                  <a:ln w="571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L"/>
                  </a:p>
                </p:txBody>
              </p:sp>
              <p:cxnSp>
                <p:nvCxnSpPr>
                  <p:cNvPr id="43" name="Straight Connector 42">
                    <a:extLst>
                      <a:ext uri="{FF2B5EF4-FFF2-40B4-BE49-F238E27FC236}">
                        <a16:creationId xmlns:a16="http://schemas.microsoft.com/office/drawing/2014/main" id="{EBF05B4C-1123-404C-BEC8-E5F5196132CA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4886325" y="1240562"/>
                    <a:ext cx="562056" cy="550138"/>
                  </a:xfrm>
                  <a:prstGeom prst="line">
                    <a:avLst/>
                  </a:prstGeom>
                  <a:ln w="571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9" name="TextBox 38">
                      <a:extLst>
                        <a:ext uri="{FF2B5EF4-FFF2-40B4-BE49-F238E27FC236}">
                          <a16:creationId xmlns:a16="http://schemas.microsoft.com/office/drawing/2014/main" id="{756442C0-5A73-440F-AD4D-DB169B14168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776773" y="1535331"/>
                      <a:ext cx="439609" cy="38635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sub>
                            </m:sSub>
                          </m:oMath>
                        </m:oMathPara>
                      </a14:m>
                      <a:endParaRPr lang="en-IL" dirty="0"/>
                    </a:p>
                  </p:txBody>
                </p:sp>
              </mc:Choice>
              <mc:Fallback xmlns="">
                <p:sp>
                  <p:nvSpPr>
                    <p:cNvPr id="39" name="TextBox 38">
                      <a:extLst>
                        <a:ext uri="{FF2B5EF4-FFF2-40B4-BE49-F238E27FC236}">
                          <a16:creationId xmlns:a16="http://schemas.microsoft.com/office/drawing/2014/main" id="{756442C0-5A73-440F-AD4D-DB169B14168B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776773" y="1535331"/>
                      <a:ext cx="439609" cy="386352"/>
                    </a:xfrm>
                    <a:prstGeom prst="rect">
                      <a:avLst/>
                    </a:prstGeom>
                    <a:blipFill>
                      <a:blip r:embed="rId3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IL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0" name="TextBox 39">
                      <a:extLst>
                        <a:ext uri="{FF2B5EF4-FFF2-40B4-BE49-F238E27FC236}">
                          <a16:creationId xmlns:a16="http://schemas.microsoft.com/office/drawing/2014/main" id="{1386EB8E-C3E3-40B4-AF80-46B01CB74E1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215582" y="2385617"/>
                      <a:ext cx="701269" cy="38635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05</m:t>
                            </m:r>
                          </m:oMath>
                        </m:oMathPara>
                      </a14:m>
                      <a:endParaRPr lang="en-IL" dirty="0"/>
                    </a:p>
                  </p:txBody>
                </p:sp>
              </mc:Choice>
              <mc:Fallback xmlns="">
                <p:sp>
                  <p:nvSpPr>
                    <p:cNvPr id="40" name="TextBox 39">
                      <a:extLst>
                        <a:ext uri="{FF2B5EF4-FFF2-40B4-BE49-F238E27FC236}">
                          <a16:creationId xmlns:a16="http://schemas.microsoft.com/office/drawing/2014/main" id="{1386EB8E-C3E3-40B4-AF80-46B01CB74E16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215582" y="2385617"/>
                      <a:ext cx="701269" cy="386352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IL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1" name="TextBox 40">
                      <a:extLst>
                        <a:ext uri="{FF2B5EF4-FFF2-40B4-BE49-F238E27FC236}">
                          <a16:creationId xmlns:a16="http://schemas.microsoft.com/office/drawing/2014/main" id="{10B562B3-50E2-4D09-A653-BD26B9EE85D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980437" y="1903022"/>
                      <a:ext cx="567119" cy="38635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oMath>
                        </m:oMathPara>
                      </a14:m>
                      <a:endParaRPr lang="en-IL" dirty="0"/>
                    </a:p>
                  </p:txBody>
                </p:sp>
              </mc:Choice>
              <mc:Fallback xmlns="">
                <p:sp>
                  <p:nvSpPr>
                    <p:cNvPr id="41" name="TextBox 40">
                      <a:extLst>
                        <a:ext uri="{FF2B5EF4-FFF2-40B4-BE49-F238E27FC236}">
                          <a16:creationId xmlns:a16="http://schemas.microsoft.com/office/drawing/2014/main" id="{10B562B3-50E2-4D09-A653-BD26B9EE85D9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980437" y="1903022"/>
                      <a:ext cx="567119" cy="386352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IL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CA09E41A-B96D-4EAE-A772-3B03D66D8E8E}"/>
                      </a:ext>
                    </a:extLst>
                  </p:cNvPr>
                  <p:cNvSpPr txBox="1"/>
                  <p:nvPr/>
                </p:nvSpPr>
                <p:spPr>
                  <a:xfrm>
                    <a:off x="11841791" y="3079706"/>
                    <a:ext cx="54213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oMath>
                      </m:oMathPara>
                    </a14:m>
                    <a:endParaRPr lang="en-IL" dirty="0"/>
                  </a:p>
                </p:txBody>
              </p:sp>
            </mc:Choice>
            <mc:Fallback xmlns=""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CA09E41A-B96D-4EAE-A772-3B03D66D8E8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841791" y="3079706"/>
                    <a:ext cx="542136" cy="36933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L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47" name="Isosceles Triangle 46">
              <a:extLst>
                <a:ext uri="{FF2B5EF4-FFF2-40B4-BE49-F238E27FC236}">
                  <a16:creationId xmlns:a16="http://schemas.microsoft.com/office/drawing/2014/main" id="{D7DA2FD1-5838-4EA3-9EAA-5B905C75E1D6}"/>
                </a:ext>
              </a:extLst>
            </p:cNvPr>
            <p:cNvSpPr/>
            <p:nvPr/>
          </p:nvSpPr>
          <p:spPr>
            <a:xfrm>
              <a:off x="3416036" y="3542533"/>
              <a:ext cx="404885" cy="349040"/>
            </a:xfrm>
            <a:prstGeom prst="triangl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48" name="Star: 5 Points 47">
              <a:extLst>
                <a:ext uri="{FF2B5EF4-FFF2-40B4-BE49-F238E27FC236}">
                  <a16:creationId xmlns:a16="http://schemas.microsoft.com/office/drawing/2014/main" id="{C26357D8-E180-4B6C-9C34-F7153AFD1773}"/>
                </a:ext>
              </a:extLst>
            </p:cNvPr>
            <p:cNvSpPr/>
            <p:nvPr/>
          </p:nvSpPr>
          <p:spPr>
            <a:xfrm>
              <a:off x="2745618" y="3477349"/>
              <a:ext cx="431179" cy="431179"/>
            </a:xfrm>
            <a:prstGeom prst="star5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4D72FC4-1BED-42F4-A257-C6BC25A3D03E}"/>
                </a:ext>
              </a:extLst>
            </p:cNvPr>
            <p:cNvSpPr/>
            <p:nvPr/>
          </p:nvSpPr>
          <p:spPr>
            <a:xfrm>
              <a:off x="4105491" y="3520751"/>
              <a:ext cx="404885" cy="404885"/>
            </a:xfrm>
            <a:prstGeom prst="rect">
              <a:avLst/>
            </a:prstGeom>
            <a:solidFill>
              <a:srgbClr val="FF0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C4529EB4-08CF-4245-BAB9-FB015191B63E}"/>
                </a:ext>
              </a:extLst>
            </p:cNvPr>
            <p:cNvSpPr/>
            <p:nvPr/>
          </p:nvSpPr>
          <p:spPr>
            <a:xfrm>
              <a:off x="4895516" y="3645615"/>
              <a:ext cx="142875" cy="14287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dirty="0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3E42EADE-9AA7-458C-8E6B-1BD1B9DCE5D7}"/>
                </a:ext>
              </a:extLst>
            </p:cNvPr>
            <p:cNvSpPr/>
            <p:nvPr/>
          </p:nvSpPr>
          <p:spPr>
            <a:xfrm>
              <a:off x="5100558" y="3645615"/>
              <a:ext cx="142875" cy="14287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dirty="0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90837AE4-7D69-48B8-816D-98D5CAC46884}"/>
                </a:ext>
              </a:extLst>
            </p:cNvPr>
            <p:cNvSpPr/>
            <p:nvPr/>
          </p:nvSpPr>
          <p:spPr>
            <a:xfrm>
              <a:off x="5305600" y="3645615"/>
              <a:ext cx="142875" cy="14287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dirty="0"/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57877F1B-3D6A-4137-AF7E-B84756652FCF}"/>
                </a:ext>
              </a:extLst>
            </p:cNvPr>
            <p:cNvCxnSpPr>
              <a:cxnSpLocks/>
            </p:cNvCxnSpPr>
            <p:nvPr/>
          </p:nvCxnSpPr>
          <p:spPr>
            <a:xfrm>
              <a:off x="1446481" y="3015264"/>
              <a:ext cx="4173271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807EDA4D-E4AB-4CCD-AA8C-31DCF8829559}"/>
                    </a:ext>
                  </a:extLst>
                </p:cNvPr>
                <p:cNvSpPr txBox="1"/>
                <p:nvPr/>
              </p:nvSpPr>
              <p:spPr>
                <a:xfrm>
                  <a:off x="5619752" y="2784431"/>
                  <a:ext cx="406009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oMath>
                    </m:oMathPara>
                  </a14:m>
                  <a:endParaRPr lang="en-IL" sz="2400" dirty="0"/>
                </a:p>
              </p:txBody>
            </p:sp>
          </mc:Choice>
          <mc:Fallback xmlns="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807EDA4D-E4AB-4CCD-AA8C-31DCF882955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19752" y="2784431"/>
                  <a:ext cx="406009" cy="46166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5ABD324E-1BAA-4638-81B1-B14757E94A70}"/>
              </a:ext>
            </a:extLst>
          </p:cNvPr>
          <p:cNvGrpSpPr/>
          <p:nvPr/>
        </p:nvGrpSpPr>
        <p:grpSpPr>
          <a:xfrm>
            <a:off x="680611" y="4888333"/>
            <a:ext cx="5214762" cy="584775"/>
            <a:chOff x="1140474" y="5239261"/>
            <a:chExt cx="5214762" cy="58477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0CE4EE8E-82AD-40B4-ADB2-121539E272AA}"/>
                    </a:ext>
                  </a:extLst>
                </p:cNvPr>
                <p:cNvSpPr txBox="1"/>
                <p:nvPr/>
              </p:nvSpPr>
              <p:spPr>
                <a:xfrm>
                  <a:off x="1664721" y="5239261"/>
                  <a:ext cx="4690515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a14:m>
                  <a:r>
                    <a:rPr lang="en-US" sz="3200" dirty="0"/>
                    <a:t>(    ) &gt; </a:t>
                  </a:r>
                  <a14:m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𝑑𝑒𝑙𝑒𝑡𝑒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𝑜𝑏𝑗𝑒𝑐𝑡</m:t>
                      </m:r>
                    </m:oMath>
                  </a14:m>
                  <a:endParaRPr lang="en-IL" sz="3200" dirty="0"/>
                </a:p>
              </p:txBody>
            </p:sp>
          </mc:Choice>
          <mc:Fallback xmlns="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0CE4EE8E-82AD-40B4-ADB2-121539E272A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64721" y="5239261"/>
                  <a:ext cx="4690515" cy="584775"/>
                </a:xfrm>
                <a:prstGeom prst="rect">
                  <a:avLst/>
                </a:prstGeom>
                <a:blipFill>
                  <a:blip r:embed="rId8"/>
                  <a:stretch>
                    <a:fillRect t="-12500" b="-34375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9DD6DECF-8AB2-436E-81AA-4232B2573E9E}"/>
                </a:ext>
              </a:extLst>
            </p:cNvPr>
            <p:cNvGrpSpPr/>
            <p:nvPr/>
          </p:nvGrpSpPr>
          <p:grpSpPr>
            <a:xfrm>
              <a:off x="2105998" y="5298133"/>
              <a:ext cx="537296" cy="525903"/>
              <a:chOff x="2298869" y="5298133"/>
              <a:chExt cx="537296" cy="525903"/>
            </a:xfrm>
          </p:grpSpPr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AE3AB799-EE7E-4F56-9FD4-DE8062F90D47}"/>
                  </a:ext>
                </a:extLst>
              </p:cNvPr>
              <p:cNvSpPr/>
              <p:nvPr/>
            </p:nvSpPr>
            <p:spPr>
              <a:xfrm>
                <a:off x="2462767" y="5368766"/>
                <a:ext cx="245845" cy="373319"/>
              </a:xfrm>
              <a:prstGeom prst="ellipse">
                <a:avLst/>
              </a:prstGeom>
              <a:no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/>
              </a:p>
            </p:txBody>
          </p: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3D3A13C9-C867-406D-92DB-6BE5899B86C6}"/>
                  </a:ext>
                </a:extLst>
              </p:cNvPr>
              <p:cNvCxnSpPr/>
              <p:nvPr/>
            </p:nvCxnSpPr>
            <p:spPr>
              <a:xfrm flipH="1">
                <a:off x="2298869" y="5298133"/>
                <a:ext cx="537296" cy="525903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03BED3D0-0983-4F64-8B2F-84BD81E6AF4F}"/>
                    </a:ext>
                  </a:extLst>
                </p:cNvPr>
                <p:cNvSpPr txBox="1"/>
                <p:nvPr/>
              </p:nvSpPr>
              <p:spPr>
                <a:xfrm>
                  <a:off x="1140474" y="5239261"/>
                  <a:ext cx="645561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i="1" dirty="0" smtClean="0">
                            <a:latin typeface="Cambria Math" panose="02040503050406030204" pitchFamily="18" charset="0"/>
                          </a:rPr>
                          <m:t>𝑖𝑓</m:t>
                        </m:r>
                      </m:oMath>
                    </m:oMathPara>
                  </a14:m>
                  <a:endParaRPr lang="en-IL" sz="3200" dirty="0"/>
                </a:p>
              </p:txBody>
            </p:sp>
          </mc:Choice>
          <mc:Fallback xmlns="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03BED3D0-0983-4F64-8B2F-84BD81E6AF4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0474" y="5239261"/>
                  <a:ext cx="645561" cy="584775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04311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קבוצה 4">
            <a:extLst>
              <a:ext uri="{FF2B5EF4-FFF2-40B4-BE49-F238E27FC236}">
                <a16:creationId xmlns:a16="http://schemas.microsoft.com/office/drawing/2014/main" id="{A55F0075-9B2A-4A34-BB9E-F29886EEBA28}"/>
              </a:ext>
            </a:extLst>
          </p:cNvPr>
          <p:cNvGrpSpPr/>
          <p:nvPr/>
        </p:nvGrpSpPr>
        <p:grpSpPr>
          <a:xfrm>
            <a:off x="6214838" y="1773353"/>
            <a:ext cx="5152780" cy="4393166"/>
            <a:chOff x="1108147" y="774391"/>
            <a:chExt cx="3478940" cy="2966083"/>
          </a:xfrm>
        </p:grpSpPr>
        <p:pic>
          <p:nvPicPr>
            <p:cNvPr id="2" name="תמונה 1">
              <a:extLst>
                <a:ext uri="{FF2B5EF4-FFF2-40B4-BE49-F238E27FC236}">
                  <a16:creationId xmlns:a16="http://schemas.microsoft.com/office/drawing/2014/main" id="{5337EDB7-34B9-4CBD-A85D-37521BBD37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08147" y="774391"/>
              <a:ext cx="3264569" cy="2351027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תיבת טקסט 2">
                  <a:extLst>
                    <a:ext uri="{FF2B5EF4-FFF2-40B4-BE49-F238E27FC236}">
                      <a16:creationId xmlns:a16="http://schemas.microsoft.com/office/drawing/2014/main" id="{569941EF-133A-4F48-BE47-FDBE3D61A2FE}"/>
                    </a:ext>
                  </a:extLst>
                </p:cNvPr>
                <p:cNvSpPr txBox="1"/>
                <p:nvPr/>
              </p:nvSpPr>
              <p:spPr>
                <a:xfrm>
                  <a:off x="1670894" y="3094266"/>
                  <a:ext cx="2916193" cy="646208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b="0" i="0" smtClean="0"/>
                          <m:t>NP</m:t>
                        </m:r>
                        <m:r>
                          <m:rPr>
                            <m:nor/>
                          </m:rPr>
                          <a:rPr lang="en-US" b="0" i="0" smtClean="0"/>
                          <m:t> − </m:t>
                        </m:r>
                        <m:r>
                          <m:rPr>
                            <m:nor/>
                          </m:rPr>
                          <a:rPr lang="en-US" b="0" i="0" smtClean="0"/>
                          <m:t>Graph</m:t>
                        </m:r>
                        <m:r>
                          <m:rPr>
                            <m:nor/>
                          </m:rPr>
                          <a:rPr lang="en-US" b="0" i="0" smtClean="0"/>
                          <m:t> </m:t>
                        </m:r>
                        <m:r>
                          <m:rPr>
                            <m:nor/>
                          </m:rPr>
                          <a:rPr lang="en-US" b="0" i="0" smtClean="0"/>
                          <m:t>after</m:t>
                        </m:r>
                        <m:r>
                          <m:rPr>
                            <m:nor/>
                          </m:rPr>
                          <a:rPr lang="en-US" b="0" i="0" smtClean="0"/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m:rPr>
                            <m:nor/>
                          </m:rPr>
                          <a:rPr lang="en-US" b="0" i="0" smtClean="0"/>
                          <m:t> </m:t>
                        </m:r>
                        <m:r>
                          <m:rPr>
                            <m:nor/>
                          </m:rPr>
                          <a:rPr lang="en-US" b="0" i="0" smtClean="0"/>
                          <m:t>iteration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b="0" i="1" dirty="0"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1098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𝑜𝑏𝑗𝑒𝑐𝑡𝑠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𝑑𝑒𝑡𝑒𝑐𝑡𝑒𝑑</m:t>
                        </m:r>
                      </m:oMath>
                    </m:oMathPara>
                  </a14:m>
                  <a:endParaRPr lang="en-US" dirty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𝑗𝑢𝑠𝑡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𝐹𝐵𝐹</m:t>
                        </m:r>
                      </m:oMath>
                    </m:oMathPara>
                  </a14:m>
                  <a:endParaRPr lang="he-IL" dirty="0"/>
                </a:p>
              </p:txBody>
            </p:sp>
          </mc:Choice>
          <mc:Fallback xmlns="">
            <p:sp>
              <p:nvSpPr>
                <p:cNvPr id="3" name="תיבת טקסט 2">
                  <a:extLst>
                    <a:ext uri="{FF2B5EF4-FFF2-40B4-BE49-F238E27FC236}">
                      <a16:creationId xmlns:a16="http://schemas.microsoft.com/office/drawing/2014/main" id="{569941EF-133A-4F48-BE47-FDBE3D61A2F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70894" y="3094266"/>
                  <a:ext cx="2916193" cy="646208"/>
                </a:xfrm>
                <a:prstGeom prst="rect">
                  <a:avLst/>
                </a:prstGeom>
                <a:blipFill>
                  <a:blip r:embed="rId4"/>
                  <a:stretch>
                    <a:fillRect b="-1911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4" name="קבוצה 23">
            <a:extLst>
              <a:ext uri="{FF2B5EF4-FFF2-40B4-BE49-F238E27FC236}">
                <a16:creationId xmlns:a16="http://schemas.microsoft.com/office/drawing/2014/main" id="{B2191F0A-B455-47EF-8554-2B59ABC310D4}"/>
              </a:ext>
            </a:extLst>
          </p:cNvPr>
          <p:cNvGrpSpPr/>
          <p:nvPr/>
        </p:nvGrpSpPr>
        <p:grpSpPr>
          <a:xfrm>
            <a:off x="548359" y="1917625"/>
            <a:ext cx="5145794" cy="3661104"/>
            <a:chOff x="1320273" y="808101"/>
            <a:chExt cx="3474226" cy="2471826"/>
          </a:xfrm>
        </p:grpSpPr>
        <p:pic>
          <p:nvPicPr>
            <p:cNvPr id="25" name="תמונה 24">
              <a:extLst>
                <a:ext uri="{FF2B5EF4-FFF2-40B4-BE49-F238E27FC236}">
                  <a16:creationId xmlns:a16="http://schemas.microsoft.com/office/drawing/2014/main" id="{D3D3C354-E962-4A4A-ADC0-78582C85192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320273" y="808101"/>
              <a:ext cx="3474226" cy="2471826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תיבת טקסט 25">
                  <a:extLst>
                    <a:ext uri="{FF2B5EF4-FFF2-40B4-BE49-F238E27FC236}">
                      <a16:creationId xmlns:a16="http://schemas.microsoft.com/office/drawing/2014/main" id="{3A1C4347-7D81-402B-A4E9-E3073A2F894A}"/>
                    </a:ext>
                  </a:extLst>
                </p:cNvPr>
                <p:cNvSpPr txBox="1"/>
                <p:nvPr/>
              </p:nvSpPr>
              <p:spPr>
                <a:xfrm>
                  <a:off x="1680397" y="3030569"/>
                  <a:ext cx="2916193" cy="249358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𝑟𝑎𝑢𝑛𝑑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𝑇𝑟𝑢𝑡h</m:t>
                        </m:r>
                      </m:oMath>
                    </m:oMathPara>
                  </a14:m>
                  <a:endParaRPr lang="he-IL" dirty="0"/>
                </a:p>
              </p:txBody>
            </p:sp>
          </mc:Choice>
          <mc:Fallback xmlns="">
            <p:sp>
              <p:nvSpPr>
                <p:cNvPr id="26" name="תיבת טקסט 25">
                  <a:extLst>
                    <a:ext uri="{FF2B5EF4-FFF2-40B4-BE49-F238E27FC236}">
                      <a16:creationId xmlns:a16="http://schemas.microsoft.com/office/drawing/2014/main" id="{3A1C4347-7D81-402B-A4E9-E3073A2F894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80397" y="3030569"/>
                  <a:ext cx="2916193" cy="249358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707A35B3-518D-4084-828F-204D017A96BC}"/>
              </a:ext>
            </a:extLst>
          </p:cNvPr>
          <p:cNvSpPr txBox="1"/>
          <p:nvPr/>
        </p:nvSpPr>
        <p:spPr>
          <a:xfrm>
            <a:off x="4816258" y="582573"/>
            <a:ext cx="255948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Experiment</a:t>
            </a:r>
            <a:endParaRPr lang="en-IL" sz="4000" dirty="0"/>
          </a:p>
        </p:txBody>
      </p:sp>
    </p:spTree>
    <p:extLst>
      <p:ext uri="{BB962C8B-B14F-4D97-AF65-F5344CB8AC3E}">
        <p14:creationId xmlns:p14="http://schemas.microsoft.com/office/powerpoint/2010/main" val="216719775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קבוצה 4">
            <a:extLst>
              <a:ext uri="{FF2B5EF4-FFF2-40B4-BE49-F238E27FC236}">
                <a16:creationId xmlns:a16="http://schemas.microsoft.com/office/drawing/2014/main" id="{A55F0075-9B2A-4A34-BB9E-F29886EEBA28}"/>
              </a:ext>
            </a:extLst>
          </p:cNvPr>
          <p:cNvGrpSpPr/>
          <p:nvPr/>
        </p:nvGrpSpPr>
        <p:grpSpPr>
          <a:xfrm>
            <a:off x="6959496" y="1454176"/>
            <a:ext cx="4390870" cy="4082376"/>
            <a:chOff x="1622554" y="774391"/>
            <a:chExt cx="2964533" cy="2756251"/>
          </a:xfrm>
        </p:grpSpPr>
        <p:pic>
          <p:nvPicPr>
            <p:cNvPr id="2" name="תמונה 1">
              <a:extLst>
                <a:ext uri="{FF2B5EF4-FFF2-40B4-BE49-F238E27FC236}">
                  <a16:creationId xmlns:a16="http://schemas.microsoft.com/office/drawing/2014/main" id="{5337EDB7-34B9-4CBD-A85D-37521BBD37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622554" y="774391"/>
              <a:ext cx="2664497" cy="2351027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תיבת טקסט 2">
                  <a:extLst>
                    <a:ext uri="{FF2B5EF4-FFF2-40B4-BE49-F238E27FC236}">
                      <a16:creationId xmlns:a16="http://schemas.microsoft.com/office/drawing/2014/main" id="{569941EF-133A-4F48-BE47-FDBE3D61A2FE}"/>
                    </a:ext>
                  </a:extLst>
                </p:cNvPr>
                <p:cNvSpPr txBox="1"/>
                <p:nvPr/>
              </p:nvSpPr>
              <p:spPr>
                <a:xfrm>
                  <a:off x="1670894" y="3094266"/>
                  <a:ext cx="2916193" cy="436376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/>
                          <m:t>NP</m:t>
                        </m:r>
                        <m:r>
                          <m:rPr>
                            <m:nor/>
                          </m:rPr>
                          <a:rPr lang="en-US"/>
                          <m:t> − </m:t>
                        </m:r>
                        <m:r>
                          <m:rPr>
                            <m:nor/>
                          </m:rPr>
                          <a:rPr lang="en-US"/>
                          <m:t>Graph</m:t>
                        </m:r>
                        <m:r>
                          <m:rPr>
                            <m:nor/>
                          </m:rPr>
                          <a:rPr lang="en-US"/>
                          <m:t> </m:t>
                        </m:r>
                        <m:r>
                          <m:rPr>
                            <m:nor/>
                          </m:rPr>
                          <a:rPr lang="en-US"/>
                          <m:t>after</m:t>
                        </m:r>
                        <m:r>
                          <m:rPr>
                            <m:nor/>
                          </m:rPr>
                          <a:rPr lang="en-US"/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m:rPr>
                            <m:nor/>
                          </m:rPr>
                          <a:rPr lang="en-US"/>
                          <m:t> </m:t>
                        </m:r>
                        <m:r>
                          <m:rPr>
                            <m:nor/>
                          </m:rPr>
                          <a:rPr lang="en-US"/>
                          <m:t>iteration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i="1" dirty="0"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33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𝑜𝑏𝑗𝑒𝑐𝑡𝑠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𝑑𝑒𝑡𝑒𝑐𝑡𝑒𝑑</m:t>
                        </m:r>
                      </m:oMath>
                    </m:oMathPara>
                  </a14:m>
                  <a:endParaRPr lang="he-IL" dirty="0"/>
                </a:p>
              </p:txBody>
            </p:sp>
          </mc:Choice>
          <mc:Fallback xmlns="">
            <p:sp>
              <p:nvSpPr>
                <p:cNvPr id="3" name="תיבת טקסט 2">
                  <a:extLst>
                    <a:ext uri="{FF2B5EF4-FFF2-40B4-BE49-F238E27FC236}">
                      <a16:creationId xmlns:a16="http://schemas.microsoft.com/office/drawing/2014/main" id="{569941EF-133A-4F48-BE47-FDBE3D61A2F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70894" y="3094266"/>
                  <a:ext cx="2916193" cy="436376"/>
                </a:xfrm>
                <a:prstGeom prst="rect">
                  <a:avLst/>
                </a:prstGeom>
                <a:blipFill>
                  <a:blip r:embed="rId4"/>
                  <a:stretch>
                    <a:fillRect b="-8491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4" name="קבוצה 23">
            <a:extLst>
              <a:ext uri="{FF2B5EF4-FFF2-40B4-BE49-F238E27FC236}">
                <a16:creationId xmlns:a16="http://schemas.microsoft.com/office/drawing/2014/main" id="{B2191F0A-B455-47EF-8554-2B59ABC310D4}"/>
              </a:ext>
            </a:extLst>
          </p:cNvPr>
          <p:cNvGrpSpPr/>
          <p:nvPr/>
        </p:nvGrpSpPr>
        <p:grpSpPr>
          <a:xfrm>
            <a:off x="531106" y="1598448"/>
            <a:ext cx="5145794" cy="3661104"/>
            <a:chOff x="1320273" y="808101"/>
            <a:chExt cx="3474226" cy="2471826"/>
          </a:xfrm>
        </p:grpSpPr>
        <p:pic>
          <p:nvPicPr>
            <p:cNvPr id="25" name="תמונה 24">
              <a:extLst>
                <a:ext uri="{FF2B5EF4-FFF2-40B4-BE49-F238E27FC236}">
                  <a16:creationId xmlns:a16="http://schemas.microsoft.com/office/drawing/2014/main" id="{D3D3C354-E962-4A4A-ADC0-78582C85192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320273" y="808101"/>
              <a:ext cx="3474226" cy="2471826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תיבת טקסט 25">
                  <a:extLst>
                    <a:ext uri="{FF2B5EF4-FFF2-40B4-BE49-F238E27FC236}">
                      <a16:creationId xmlns:a16="http://schemas.microsoft.com/office/drawing/2014/main" id="{3A1C4347-7D81-402B-A4E9-E3073A2F894A}"/>
                    </a:ext>
                  </a:extLst>
                </p:cNvPr>
                <p:cNvSpPr txBox="1"/>
                <p:nvPr/>
              </p:nvSpPr>
              <p:spPr>
                <a:xfrm>
                  <a:off x="1680397" y="3030569"/>
                  <a:ext cx="2916193" cy="249358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𝑟𝑎𝑢𝑛𝑑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𝑇𝑟𝑢𝑡h</m:t>
                        </m:r>
                      </m:oMath>
                    </m:oMathPara>
                  </a14:m>
                  <a:endParaRPr lang="he-IL" dirty="0"/>
                </a:p>
              </p:txBody>
            </p:sp>
          </mc:Choice>
          <mc:Fallback xmlns="">
            <p:sp>
              <p:nvSpPr>
                <p:cNvPr id="26" name="תיבת טקסט 25">
                  <a:extLst>
                    <a:ext uri="{FF2B5EF4-FFF2-40B4-BE49-F238E27FC236}">
                      <a16:creationId xmlns:a16="http://schemas.microsoft.com/office/drawing/2014/main" id="{3A1C4347-7D81-402B-A4E9-E3073A2F894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80397" y="3030569"/>
                  <a:ext cx="2916193" cy="249358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47273625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קבוצה 4">
            <a:extLst>
              <a:ext uri="{FF2B5EF4-FFF2-40B4-BE49-F238E27FC236}">
                <a16:creationId xmlns:a16="http://schemas.microsoft.com/office/drawing/2014/main" id="{A55F0075-9B2A-4A34-BB9E-F29886EEBA28}"/>
              </a:ext>
            </a:extLst>
          </p:cNvPr>
          <p:cNvGrpSpPr/>
          <p:nvPr/>
        </p:nvGrpSpPr>
        <p:grpSpPr>
          <a:xfrm>
            <a:off x="6959496" y="1537257"/>
            <a:ext cx="4390870" cy="3999295"/>
            <a:chOff x="1622554" y="830484"/>
            <a:chExt cx="2964533" cy="2700158"/>
          </a:xfrm>
        </p:grpSpPr>
        <p:pic>
          <p:nvPicPr>
            <p:cNvPr id="2" name="תמונה 1">
              <a:extLst>
                <a:ext uri="{FF2B5EF4-FFF2-40B4-BE49-F238E27FC236}">
                  <a16:creationId xmlns:a16="http://schemas.microsoft.com/office/drawing/2014/main" id="{5337EDB7-34B9-4CBD-A85D-37521BBD37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622554" y="830484"/>
              <a:ext cx="2664497" cy="2238841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תיבת טקסט 2">
                  <a:extLst>
                    <a:ext uri="{FF2B5EF4-FFF2-40B4-BE49-F238E27FC236}">
                      <a16:creationId xmlns:a16="http://schemas.microsoft.com/office/drawing/2014/main" id="{569941EF-133A-4F48-BE47-FDBE3D61A2FE}"/>
                    </a:ext>
                  </a:extLst>
                </p:cNvPr>
                <p:cNvSpPr txBox="1"/>
                <p:nvPr/>
              </p:nvSpPr>
              <p:spPr>
                <a:xfrm>
                  <a:off x="1670894" y="3094266"/>
                  <a:ext cx="2916193" cy="436376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/>
                          <m:t>NP</m:t>
                        </m:r>
                        <m:r>
                          <m:rPr>
                            <m:nor/>
                          </m:rPr>
                          <a:rPr lang="en-US"/>
                          <m:t> − </m:t>
                        </m:r>
                        <m:r>
                          <m:rPr>
                            <m:nor/>
                          </m:rPr>
                          <a:rPr lang="en-US"/>
                          <m:t>Graph</m:t>
                        </m:r>
                        <m:r>
                          <m:rPr>
                            <m:nor/>
                          </m:rPr>
                          <a:rPr lang="en-US"/>
                          <m:t> </m:t>
                        </m:r>
                        <m:r>
                          <m:rPr>
                            <m:nor/>
                          </m:rPr>
                          <a:rPr lang="en-US"/>
                          <m:t>after</m:t>
                        </m:r>
                        <m:r>
                          <m:rPr>
                            <m:nor/>
                          </m:rPr>
                          <a:rPr lang="en-US"/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m:rPr>
                            <m:nor/>
                          </m:rPr>
                          <a:rPr lang="en-US"/>
                          <m:t> </m:t>
                        </m:r>
                        <m:r>
                          <m:rPr>
                            <m:nor/>
                          </m:rPr>
                          <a:rPr lang="en-US"/>
                          <m:t>iteration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i="1" dirty="0"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20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𝑜𝑏𝑗𝑒𝑐𝑡𝑠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𝑑𝑒𝑡𝑒𝑐𝑡𝑒𝑑</m:t>
                        </m:r>
                      </m:oMath>
                    </m:oMathPara>
                  </a14:m>
                  <a:endParaRPr lang="he-IL" dirty="0"/>
                </a:p>
              </p:txBody>
            </p:sp>
          </mc:Choice>
          <mc:Fallback xmlns="">
            <p:sp>
              <p:nvSpPr>
                <p:cNvPr id="3" name="תיבת טקסט 2">
                  <a:extLst>
                    <a:ext uri="{FF2B5EF4-FFF2-40B4-BE49-F238E27FC236}">
                      <a16:creationId xmlns:a16="http://schemas.microsoft.com/office/drawing/2014/main" id="{569941EF-133A-4F48-BE47-FDBE3D61A2F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70894" y="3094266"/>
                  <a:ext cx="2916193" cy="436376"/>
                </a:xfrm>
                <a:prstGeom prst="rect">
                  <a:avLst/>
                </a:prstGeom>
                <a:blipFill>
                  <a:blip r:embed="rId4"/>
                  <a:stretch>
                    <a:fillRect b="-8491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4" name="קבוצה 23">
            <a:extLst>
              <a:ext uri="{FF2B5EF4-FFF2-40B4-BE49-F238E27FC236}">
                <a16:creationId xmlns:a16="http://schemas.microsoft.com/office/drawing/2014/main" id="{B2191F0A-B455-47EF-8554-2B59ABC310D4}"/>
              </a:ext>
            </a:extLst>
          </p:cNvPr>
          <p:cNvGrpSpPr/>
          <p:nvPr/>
        </p:nvGrpSpPr>
        <p:grpSpPr>
          <a:xfrm>
            <a:off x="531106" y="1598448"/>
            <a:ext cx="5145794" cy="3661104"/>
            <a:chOff x="1320273" y="808101"/>
            <a:chExt cx="3474226" cy="2471826"/>
          </a:xfrm>
        </p:grpSpPr>
        <p:pic>
          <p:nvPicPr>
            <p:cNvPr id="25" name="תמונה 24">
              <a:extLst>
                <a:ext uri="{FF2B5EF4-FFF2-40B4-BE49-F238E27FC236}">
                  <a16:creationId xmlns:a16="http://schemas.microsoft.com/office/drawing/2014/main" id="{D3D3C354-E962-4A4A-ADC0-78582C85192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320273" y="808101"/>
              <a:ext cx="3474226" cy="2471826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תיבת טקסט 25">
                  <a:extLst>
                    <a:ext uri="{FF2B5EF4-FFF2-40B4-BE49-F238E27FC236}">
                      <a16:creationId xmlns:a16="http://schemas.microsoft.com/office/drawing/2014/main" id="{3A1C4347-7D81-402B-A4E9-E3073A2F894A}"/>
                    </a:ext>
                  </a:extLst>
                </p:cNvPr>
                <p:cNvSpPr txBox="1"/>
                <p:nvPr/>
              </p:nvSpPr>
              <p:spPr>
                <a:xfrm>
                  <a:off x="1680397" y="3030569"/>
                  <a:ext cx="2916193" cy="249358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𝑟𝑎𝑢𝑛𝑑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𝑇𝑟𝑢𝑡h</m:t>
                        </m:r>
                      </m:oMath>
                    </m:oMathPara>
                  </a14:m>
                  <a:endParaRPr lang="he-IL" dirty="0"/>
                </a:p>
              </p:txBody>
            </p:sp>
          </mc:Choice>
          <mc:Fallback xmlns="">
            <p:sp>
              <p:nvSpPr>
                <p:cNvPr id="26" name="תיבת טקסט 25">
                  <a:extLst>
                    <a:ext uri="{FF2B5EF4-FFF2-40B4-BE49-F238E27FC236}">
                      <a16:creationId xmlns:a16="http://schemas.microsoft.com/office/drawing/2014/main" id="{3A1C4347-7D81-402B-A4E9-E3073A2F894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80397" y="3030569"/>
                  <a:ext cx="2916193" cy="249358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0715638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Picture 62">
            <a:extLst>
              <a:ext uri="{FF2B5EF4-FFF2-40B4-BE49-F238E27FC236}">
                <a16:creationId xmlns:a16="http://schemas.microsoft.com/office/drawing/2014/main" id="{B987D89D-8CEA-409B-8DCA-6080291678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8896" y="3743258"/>
            <a:ext cx="2878265" cy="2006443"/>
          </a:xfrm>
          <a:prstGeom prst="rect">
            <a:avLst/>
          </a:prstGeom>
        </p:spPr>
      </p:pic>
      <p:sp>
        <p:nvSpPr>
          <p:cNvPr id="5" name="Arrow: Down 4">
            <a:extLst>
              <a:ext uri="{FF2B5EF4-FFF2-40B4-BE49-F238E27FC236}">
                <a16:creationId xmlns:a16="http://schemas.microsoft.com/office/drawing/2014/main" id="{708A3A90-6EB6-4BB1-BE9E-FB3EF2E4CBB0}"/>
              </a:ext>
            </a:extLst>
          </p:cNvPr>
          <p:cNvSpPr/>
          <p:nvPr/>
        </p:nvSpPr>
        <p:spPr>
          <a:xfrm>
            <a:off x="335310" y="273067"/>
            <a:ext cx="2355199" cy="6484005"/>
          </a:xfrm>
          <a:prstGeom prst="downArrow">
            <a:avLst>
              <a:gd name="adj1" fmla="val 75440"/>
              <a:gd name="adj2" fmla="val 34632"/>
            </a:avLst>
          </a:prstGeom>
          <a:solidFill>
            <a:schemeClr val="accent1">
              <a:lumMod val="20000"/>
              <a:lumOff val="80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36DEE15A-2EF6-4530-8253-E6120A06D168}"/>
              </a:ext>
            </a:extLst>
          </p:cNvPr>
          <p:cNvGrpSpPr/>
          <p:nvPr/>
        </p:nvGrpSpPr>
        <p:grpSpPr>
          <a:xfrm>
            <a:off x="824203" y="273067"/>
            <a:ext cx="1504385" cy="1545836"/>
            <a:chOff x="356680" y="392850"/>
            <a:chExt cx="1504385" cy="154583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D9C8060-697E-4369-895B-85BA0290BE72}"/>
                </a:ext>
              </a:extLst>
            </p:cNvPr>
            <p:cNvSpPr txBox="1"/>
            <p:nvPr/>
          </p:nvSpPr>
          <p:spPr>
            <a:xfrm>
              <a:off x="590497" y="392850"/>
              <a:ext cx="91563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dirty="0"/>
                <a:t>2007</a:t>
              </a:r>
              <a:endParaRPr lang="en-IL" sz="1600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3833629-9491-4C84-8ADE-51906CCC2AB7}"/>
                </a:ext>
              </a:extLst>
            </p:cNvPr>
            <p:cNvSpPr txBox="1"/>
            <p:nvPr/>
          </p:nvSpPr>
          <p:spPr>
            <a:xfrm>
              <a:off x="356680" y="861468"/>
              <a:ext cx="1504385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Monocular real time SLAM with bundle adjustment</a:t>
              </a:r>
              <a:endParaRPr lang="en-IL" sz="1600" dirty="0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1C234DFD-BC62-4B25-9CFC-AE54DD7F41D9}"/>
              </a:ext>
            </a:extLst>
          </p:cNvPr>
          <p:cNvGrpSpPr/>
          <p:nvPr/>
        </p:nvGrpSpPr>
        <p:grpSpPr>
          <a:xfrm>
            <a:off x="2982502" y="534677"/>
            <a:ext cx="4864213" cy="3028219"/>
            <a:chOff x="4630470" y="614681"/>
            <a:chExt cx="4864213" cy="3028219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0FE04A4A-8058-4437-A098-272997147AB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79465" y="614681"/>
              <a:ext cx="3322645" cy="2535834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DA094FF-BD19-4948-B874-6D440AA70A31}"/>
                </a:ext>
              </a:extLst>
            </p:cNvPr>
            <p:cNvSpPr txBox="1"/>
            <p:nvPr/>
          </p:nvSpPr>
          <p:spPr>
            <a:xfrm>
              <a:off x="4630470" y="3181235"/>
              <a:ext cx="486421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2007: Parallel Tracking and Mapping for Small AR Workspaces</a:t>
              </a:r>
              <a:br>
                <a:rPr lang="en-US" sz="1200" dirty="0"/>
              </a:br>
              <a:r>
                <a:rPr lang="en-US" sz="1200" dirty="0">
                  <a:solidFill>
                    <a:schemeClr val="bg2">
                      <a:lumMod val="50000"/>
                    </a:schemeClr>
                  </a:solidFill>
                </a:rPr>
                <a:t>Georg Klein, David Murray</a:t>
              </a: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D3497B4A-993F-4259-9D12-BFA20FAA4C5E}"/>
              </a:ext>
            </a:extLst>
          </p:cNvPr>
          <p:cNvSpPr txBox="1"/>
          <p:nvPr/>
        </p:nvSpPr>
        <p:spPr>
          <a:xfrm>
            <a:off x="7846715" y="957128"/>
            <a:ext cx="409740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/>
              <a:t>“…</a:t>
            </a:r>
            <a:r>
              <a:rPr lang="en-IL" i="1" dirty="0"/>
              <a:t>We propose to split tracking and mapping into two</a:t>
            </a:r>
            <a:r>
              <a:rPr lang="en-US" i="1" dirty="0"/>
              <a:t> </a:t>
            </a:r>
            <a:r>
              <a:rPr lang="en-IL" i="1" dirty="0"/>
              <a:t>separate tasks</a:t>
            </a:r>
            <a:r>
              <a:rPr lang="en-US" i="1" dirty="0"/>
              <a:t>”</a:t>
            </a:r>
            <a:endParaRPr lang="en-IL" i="1" dirty="0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5611D957-1CFB-4370-8B51-B49120D86666}"/>
              </a:ext>
            </a:extLst>
          </p:cNvPr>
          <p:cNvGrpSpPr/>
          <p:nvPr/>
        </p:nvGrpSpPr>
        <p:grpSpPr>
          <a:xfrm>
            <a:off x="3581401" y="5900872"/>
            <a:ext cx="4253494" cy="646331"/>
            <a:chOff x="3455904" y="4252864"/>
            <a:chExt cx="4253494" cy="646331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CA2DC739-AD92-48FA-A65D-0F177FCE216A}"/>
                </a:ext>
              </a:extLst>
            </p:cNvPr>
            <p:cNvSpPr txBox="1"/>
            <p:nvPr/>
          </p:nvSpPr>
          <p:spPr>
            <a:xfrm>
              <a:off x="3920630" y="4252864"/>
              <a:ext cx="378876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Data association can be solved in the front end, before Bundle Adjustment</a:t>
              </a:r>
              <a:endParaRPr lang="en-IL" dirty="0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264E85D8-3DA7-4E4D-9368-071C94DDCB2E}"/>
                </a:ext>
              </a:extLst>
            </p:cNvPr>
            <p:cNvSpPr/>
            <p:nvPr/>
          </p:nvSpPr>
          <p:spPr>
            <a:xfrm>
              <a:off x="3455904" y="4323367"/>
              <a:ext cx="252662" cy="25266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</p:grpSp>
      <p:pic>
        <p:nvPicPr>
          <p:cNvPr id="60" name="Picture 59">
            <a:extLst>
              <a:ext uri="{FF2B5EF4-FFF2-40B4-BE49-F238E27FC236}">
                <a16:creationId xmlns:a16="http://schemas.microsoft.com/office/drawing/2014/main" id="{E17638CA-2225-42B7-8D73-0C9ED066688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9485"/>
          <a:stretch/>
        </p:blipFill>
        <p:spPr>
          <a:xfrm>
            <a:off x="3461815" y="4056696"/>
            <a:ext cx="4097008" cy="1569602"/>
          </a:xfrm>
          <a:prstGeom prst="rect">
            <a:avLst/>
          </a:prstGeom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84765EF4-0251-43E2-8692-70D3F53A7F8F}"/>
              </a:ext>
            </a:extLst>
          </p:cNvPr>
          <p:cNvSpPr/>
          <p:nvPr/>
        </p:nvSpPr>
        <p:spPr>
          <a:xfrm>
            <a:off x="7900102" y="4903770"/>
            <a:ext cx="755374" cy="2683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46AB4FAB-C6E4-4C5D-9B46-E536E778E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BD0CC-423F-4B58-AFF5-83B6DD233671}" type="slidenum">
              <a:rPr lang="en-IL" smtClean="0"/>
              <a:t>4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663899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13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קבוצה 4">
            <a:extLst>
              <a:ext uri="{FF2B5EF4-FFF2-40B4-BE49-F238E27FC236}">
                <a16:creationId xmlns:a16="http://schemas.microsoft.com/office/drawing/2014/main" id="{A55F0075-9B2A-4A34-BB9E-F29886EEBA28}"/>
              </a:ext>
            </a:extLst>
          </p:cNvPr>
          <p:cNvGrpSpPr/>
          <p:nvPr/>
        </p:nvGrpSpPr>
        <p:grpSpPr>
          <a:xfrm>
            <a:off x="6975872" y="1537257"/>
            <a:ext cx="4374495" cy="3999295"/>
            <a:chOff x="1633610" y="830484"/>
            <a:chExt cx="2953477" cy="2700158"/>
          </a:xfrm>
        </p:grpSpPr>
        <p:pic>
          <p:nvPicPr>
            <p:cNvPr id="2" name="תמונה 1">
              <a:extLst>
                <a:ext uri="{FF2B5EF4-FFF2-40B4-BE49-F238E27FC236}">
                  <a16:creationId xmlns:a16="http://schemas.microsoft.com/office/drawing/2014/main" id="{5337EDB7-34B9-4CBD-A85D-37521BBD37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633610" y="830484"/>
              <a:ext cx="2642385" cy="2238841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תיבת טקסט 2">
                  <a:extLst>
                    <a:ext uri="{FF2B5EF4-FFF2-40B4-BE49-F238E27FC236}">
                      <a16:creationId xmlns:a16="http://schemas.microsoft.com/office/drawing/2014/main" id="{569941EF-133A-4F48-BE47-FDBE3D61A2FE}"/>
                    </a:ext>
                  </a:extLst>
                </p:cNvPr>
                <p:cNvSpPr txBox="1"/>
                <p:nvPr/>
              </p:nvSpPr>
              <p:spPr>
                <a:xfrm>
                  <a:off x="1670894" y="3094266"/>
                  <a:ext cx="2916193" cy="436376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/>
                          <m:t>NP</m:t>
                        </m:r>
                        <m:r>
                          <m:rPr>
                            <m:nor/>
                          </m:rPr>
                          <a:rPr lang="en-US"/>
                          <m:t> − </m:t>
                        </m:r>
                        <m:r>
                          <m:rPr>
                            <m:nor/>
                          </m:rPr>
                          <a:rPr lang="en-US"/>
                          <m:t>Graph</m:t>
                        </m:r>
                        <m:r>
                          <m:rPr>
                            <m:nor/>
                          </m:rPr>
                          <a:rPr lang="en-US"/>
                          <m:t> </m:t>
                        </m:r>
                        <m:r>
                          <m:rPr>
                            <m:nor/>
                          </m:rPr>
                          <a:rPr lang="en-US"/>
                          <m:t>after</m:t>
                        </m:r>
                        <m:r>
                          <m:rPr>
                            <m:nor/>
                          </m:rPr>
                          <a:rPr lang="en-US"/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m:rPr>
                            <m:nor/>
                          </m:rPr>
                          <a:rPr lang="en-US"/>
                          <m:t> </m:t>
                        </m:r>
                        <m:r>
                          <m:rPr>
                            <m:nor/>
                          </m:rPr>
                          <a:rPr lang="en-US"/>
                          <m:t>iteration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i="1" dirty="0"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15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𝑜𝑏𝑗𝑒𝑐𝑡𝑠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𝑑𝑒𝑡𝑒𝑐𝑡𝑒𝑑</m:t>
                        </m:r>
                      </m:oMath>
                    </m:oMathPara>
                  </a14:m>
                  <a:endParaRPr lang="he-IL" dirty="0"/>
                </a:p>
              </p:txBody>
            </p:sp>
          </mc:Choice>
          <mc:Fallback xmlns="">
            <p:sp>
              <p:nvSpPr>
                <p:cNvPr id="3" name="תיבת טקסט 2">
                  <a:extLst>
                    <a:ext uri="{FF2B5EF4-FFF2-40B4-BE49-F238E27FC236}">
                      <a16:creationId xmlns:a16="http://schemas.microsoft.com/office/drawing/2014/main" id="{569941EF-133A-4F48-BE47-FDBE3D61A2F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70894" y="3094266"/>
                  <a:ext cx="2916193" cy="436376"/>
                </a:xfrm>
                <a:prstGeom prst="rect">
                  <a:avLst/>
                </a:prstGeom>
                <a:blipFill>
                  <a:blip r:embed="rId4"/>
                  <a:stretch>
                    <a:fillRect b="-8491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4" name="קבוצה 23">
            <a:extLst>
              <a:ext uri="{FF2B5EF4-FFF2-40B4-BE49-F238E27FC236}">
                <a16:creationId xmlns:a16="http://schemas.microsoft.com/office/drawing/2014/main" id="{B2191F0A-B455-47EF-8554-2B59ABC310D4}"/>
              </a:ext>
            </a:extLst>
          </p:cNvPr>
          <p:cNvGrpSpPr/>
          <p:nvPr/>
        </p:nvGrpSpPr>
        <p:grpSpPr>
          <a:xfrm>
            <a:off x="531106" y="1598448"/>
            <a:ext cx="5145794" cy="3661104"/>
            <a:chOff x="1320273" y="808101"/>
            <a:chExt cx="3474226" cy="2471826"/>
          </a:xfrm>
        </p:grpSpPr>
        <p:pic>
          <p:nvPicPr>
            <p:cNvPr id="25" name="תמונה 24">
              <a:extLst>
                <a:ext uri="{FF2B5EF4-FFF2-40B4-BE49-F238E27FC236}">
                  <a16:creationId xmlns:a16="http://schemas.microsoft.com/office/drawing/2014/main" id="{D3D3C354-E962-4A4A-ADC0-78582C85192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320273" y="808101"/>
              <a:ext cx="3474226" cy="2471826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תיבת טקסט 25">
                  <a:extLst>
                    <a:ext uri="{FF2B5EF4-FFF2-40B4-BE49-F238E27FC236}">
                      <a16:creationId xmlns:a16="http://schemas.microsoft.com/office/drawing/2014/main" id="{3A1C4347-7D81-402B-A4E9-E3073A2F894A}"/>
                    </a:ext>
                  </a:extLst>
                </p:cNvPr>
                <p:cNvSpPr txBox="1"/>
                <p:nvPr/>
              </p:nvSpPr>
              <p:spPr>
                <a:xfrm>
                  <a:off x="1680397" y="3030569"/>
                  <a:ext cx="2916193" cy="249358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𝑟𝑎𝑢𝑛𝑑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𝑇𝑟𝑢𝑡h</m:t>
                        </m:r>
                      </m:oMath>
                    </m:oMathPara>
                  </a14:m>
                  <a:endParaRPr lang="he-IL" dirty="0"/>
                </a:p>
              </p:txBody>
            </p:sp>
          </mc:Choice>
          <mc:Fallback xmlns="">
            <p:sp>
              <p:nvSpPr>
                <p:cNvPr id="26" name="תיבת טקסט 25">
                  <a:extLst>
                    <a:ext uri="{FF2B5EF4-FFF2-40B4-BE49-F238E27FC236}">
                      <a16:creationId xmlns:a16="http://schemas.microsoft.com/office/drawing/2014/main" id="{3A1C4347-7D81-402B-A4E9-E3073A2F894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80397" y="3030569"/>
                  <a:ext cx="2916193" cy="249358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6538418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קבוצה 4">
            <a:extLst>
              <a:ext uri="{FF2B5EF4-FFF2-40B4-BE49-F238E27FC236}">
                <a16:creationId xmlns:a16="http://schemas.microsoft.com/office/drawing/2014/main" id="{A55F0075-9B2A-4A34-BB9E-F29886EEBA28}"/>
              </a:ext>
            </a:extLst>
          </p:cNvPr>
          <p:cNvGrpSpPr/>
          <p:nvPr/>
        </p:nvGrpSpPr>
        <p:grpSpPr>
          <a:xfrm>
            <a:off x="304196" y="250424"/>
            <a:ext cx="3921319" cy="2563180"/>
            <a:chOff x="1388864" y="913005"/>
            <a:chExt cx="2916193" cy="1906177"/>
          </a:xfrm>
        </p:grpSpPr>
        <p:pic>
          <p:nvPicPr>
            <p:cNvPr id="2" name="תמונה 1">
              <a:extLst>
                <a:ext uri="{FF2B5EF4-FFF2-40B4-BE49-F238E27FC236}">
                  <a16:creationId xmlns:a16="http://schemas.microsoft.com/office/drawing/2014/main" id="{5337EDB7-34B9-4CBD-A85D-37521BBD37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689674" y="913005"/>
              <a:ext cx="2314575" cy="1646763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תיבת טקסט 2">
                  <a:extLst>
                    <a:ext uri="{FF2B5EF4-FFF2-40B4-BE49-F238E27FC236}">
                      <a16:creationId xmlns:a16="http://schemas.microsoft.com/office/drawing/2014/main" id="{569941EF-133A-4F48-BE47-FDBE3D61A2FE}"/>
                    </a:ext>
                  </a:extLst>
                </p:cNvPr>
                <p:cNvSpPr txBox="1"/>
                <p:nvPr/>
              </p:nvSpPr>
              <p:spPr>
                <a:xfrm>
                  <a:off x="1388864" y="2569824"/>
                  <a:ext cx="2916193" cy="249358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𝑟𝑎𝑢𝑛𝑑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𝑇𝑟𝑢𝑡h</m:t>
                        </m:r>
                      </m:oMath>
                    </m:oMathPara>
                  </a14:m>
                  <a:endParaRPr lang="he-IL" dirty="0"/>
                </a:p>
              </p:txBody>
            </p:sp>
          </mc:Choice>
          <mc:Fallback xmlns="">
            <p:sp>
              <p:nvSpPr>
                <p:cNvPr id="3" name="תיבת טקסט 2">
                  <a:extLst>
                    <a:ext uri="{FF2B5EF4-FFF2-40B4-BE49-F238E27FC236}">
                      <a16:creationId xmlns:a16="http://schemas.microsoft.com/office/drawing/2014/main" id="{569941EF-133A-4F48-BE47-FDBE3D61A2F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88864" y="2569824"/>
                  <a:ext cx="2916193" cy="249358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5" name="קבוצה 14">
            <a:extLst>
              <a:ext uri="{FF2B5EF4-FFF2-40B4-BE49-F238E27FC236}">
                <a16:creationId xmlns:a16="http://schemas.microsoft.com/office/drawing/2014/main" id="{05498224-0021-43AD-9FC9-C9D0E47BC1F1}"/>
              </a:ext>
            </a:extLst>
          </p:cNvPr>
          <p:cNvGrpSpPr/>
          <p:nvPr/>
        </p:nvGrpSpPr>
        <p:grpSpPr>
          <a:xfrm>
            <a:off x="6750167" y="250424"/>
            <a:ext cx="3588200" cy="2895880"/>
            <a:chOff x="1388864" y="902949"/>
            <a:chExt cx="2916193" cy="2353534"/>
          </a:xfrm>
        </p:grpSpPr>
        <p:pic>
          <p:nvPicPr>
            <p:cNvPr id="16" name="תמונה 15">
              <a:extLst>
                <a:ext uri="{FF2B5EF4-FFF2-40B4-BE49-F238E27FC236}">
                  <a16:creationId xmlns:a16="http://schemas.microsoft.com/office/drawing/2014/main" id="{D096771D-B317-49C9-A6C8-B222BBC8B94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032295" y="902949"/>
              <a:ext cx="1629332" cy="1666875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תיבת טקסט 16">
                  <a:extLst>
                    <a:ext uri="{FF2B5EF4-FFF2-40B4-BE49-F238E27FC236}">
                      <a16:creationId xmlns:a16="http://schemas.microsoft.com/office/drawing/2014/main" id="{3C48A610-D2FA-4C20-9870-42C31CEB653A}"/>
                    </a:ext>
                  </a:extLst>
                </p:cNvPr>
                <p:cNvSpPr txBox="1"/>
                <p:nvPr/>
              </p:nvSpPr>
              <p:spPr>
                <a:xfrm>
                  <a:off x="1388864" y="2569824"/>
                  <a:ext cx="2916193" cy="686659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𝑆𝐿𝐴𝑀</m:t>
                        </m:r>
                      </m:oMath>
                    </m:oMathPara>
                  </a14:m>
                  <a:br>
                    <a:rPr lang="en-US" dirty="0"/>
                  </a:br>
                  <a:endParaRPr lang="en-US" dirty="0"/>
                </a:p>
                <a:p>
                  <a:pPr algn="ctr"/>
                  <a:r>
                    <a:rPr lang="en-US" dirty="0"/>
                    <a:t>Back-end forced to find one of each object</a:t>
                  </a:r>
                  <a:endParaRPr lang="he-IL" dirty="0"/>
                </a:p>
              </p:txBody>
            </p:sp>
          </mc:Choice>
          <mc:Fallback xmlns="">
            <p:sp>
              <p:nvSpPr>
                <p:cNvPr id="17" name="תיבת טקסט 16">
                  <a:extLst>
                    <a:ext uri="{FF2B5EF4-FFF2-40B4-BE49-F238E27FC236}">
                      <a16:creationId xmlns:a16="http://schemas.microsoft.com/office/drawing/2014/main" id="{3C48A610-D2FA-4C20-9870-42C31CEB653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88864" y="2569824"/>
                  <a:ext cx="2916193" cy="686659"/>
                </a:xfrm>
                <a:prstGeom prst="rect">
                  <a:avLst/>
                </a:prstGeom>
                <a:blipFill>
                  <a:blip r:embed="rId6"/>
                  <a:stretch>
                    <a:fillRect l="-170" r="-1528" b="-20290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8" name="קבוצה 17">
            <a:extLst>
              <a:ext uri="{FF2B5EF4-FFF2-40B4-BE49-F238E27FC236}">
                <a16:creationId xmlns:a16="http://schemas.microsoft.com/office/drawing/2014/main" id="{8EFE45A1-4B19-4AC5-A356-F8DCAA3C6033}"/>
              </a:ext>
            </a:extLst>
          </p:cNvPr>
          <p:cNvGrpSpPr/>
          <p:nvPr/>
        </p:nvGrpSpPr>
        <p:grpSpPr>
          <a:xfrm>
            <a:off x="-84311" y="3382834"/>
            <a:ext cx="4062273" cy="3159718"/>
            <a:chOff x="921915" y="902949"/>
            <a:chExt cx="2916193" cy="2268273"/>
          </a:xfrm>
        </p:grpSpPr>
        <p:pic>
          <p:nvPicPr>
            <p:cNvPr id="19" name="תמונה 18">
              <a:extLst>
                <a:ext uri="{FF2B5EF4-FFF2-40B4-BE49-F238E27FC236}">
                  <a16:creationId xmlns:a16="http://schemas.microsoft.com/office/drawing/2014/main" id="{CF09B4BD-8132-4627-BDC6-5A1D8DA6451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964974" y="902949"/>
              <a:ext cx="1763973" cy="1666875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תיבת טקסט 19">
                  <a:extLst>
                    <a:ext uri="{FF2B5EF4-FFF2-40B4-BE49-F238E27FC236}">
                      <a16:creationId xmlns:a16="http://schemas.microsoft.com/office/drawing/2014/main" id="{E93AA985-6975-45F0-8C19-7D6EDF4F1D89}"/>
                    </a:ext>
                  </a:extLst>
                </p:cNvPr>
                <p:cNvSpPr txBox="1"/>
                <p:nvPr/>
              </p:nvSpPr>
              <p:spPr>
                <a:xfrm>
                  <a:off x="921915" y="2547828"/>
                  <a:ext cx="2916193" cy="623394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𝑂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𝑝𝑒𝑛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𝐿𝑜𝑜𝑝</m:t>
                        </m:r>
                      </m:oMath>
                    </m:oMathPara>
                  </a14:m>
                  <a:br>
                    <a:rPr lang="en-US" dirty="0"/>
                  </a:br>
                  <a:r>
                    <a:rPr lang="en-US" dirty="0"/>
                    <a:t>(No optimization on robot poses.</a:t>
                  </a:r>
                  <a:br>
                    <a:rPr lang="en-US" dirty="0"/>
                  </a:br>
                  <a:r>
                    <a:rPr lang="en-US" dirty="0"/>
                    <a:t>Only data association)</a:t>
                  </a:r>
                  <a:endParaRPr lang="he-IL" dirty="0"/>
                </a:p>
              </p:txBody>
            </p:sp>
          </mc:Choice>
          <mc:Fallback xmlns="">
            <p:sp>
              <p:nvSpPr>
                <p:cNvPr id="20" name="תיבת טקסט 19">
                  <a:extLst>
                    <a:ext uri="{FF2B5EF4-FFF2-40B4-BE49-F238E27FC236}">
                      <a16:creationId xmlns:a16="http://schemas.microsoft.com/office/drawing/2014/main" id="{E93AA985-6975-45F0-8C19-7D6EDF4F1D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1915" y="2547828"/>
                  <a:ext cx="2916193" cy="623394"/>
                </a:xfrm>
                <a:prstGeom prst="rect">
                  <a:avLst/>
                </a:prstGeom>
                <a:blipFill>
                  <a:blip r:embed="rId8"/>
                  <a:stretch>
                    <a:fillRect r="-1349" b="-16901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1" name="קבוצה 20">
            <a:extLst>
              <a:ext uri="{FF2B5EF4-FFF2-40B4-BE49-F238E27FC236}">
                <a16:creationId xmlns:a16="http://schemas.microsoft.com/office/drawing/2014/main" id="{DE1B0B22-77AD-4D56-A0FB-F1AF195BBF0D}"/>
              </a:ext>
            </a:extLst>
          </p:cNvPr>
          <p:cNvGrpSpPr/>
          <p:nvPr/>
        </p:nvGrpSpPr>
        <p:grpSpPr>
          <a:xfrm>
            <a:off x="6616195" y="3618781"/>
            <a:ext cx="4062273" cy="2669323"/>
            <a:chOff x="1388864" y="902949"/>
            <a:chExt cx="2916193" cy="1916233"/>
          </a:xfrm>
        </p:grpSpPr>
        <p:pic>
          <p:nvPicPr>
            <p:cNvPr id="22" name="תמונה 21">
              <a:extLst>
                <a:ext uri="{FF2B5EF4-FFF2-40B4-BE49-F238E27FC236}">
                  <a16:creationId xmlns:a16="http://schemas.microsoft.com/office/drawing/2014/main" id="{D83804CC-ACAA-4199-8FD0-710D6CC64C8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863805" y="902949"/>
              <a:ext cx="1966313" cy="1666875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תיבת טקסט 22">
                  <a:extLst>
                    <a:ext uri="{FF2B5EF4-FFF2-40B4-BE49-F238E27FC236}">
                      <a16:creationId xmlns:a16="http://schemas.microsoft.com/office/drawing/2014/main" id="{50CF9BBE-CFDD-4347-8DBD-726C74D837D8}"/>
                    </a:ext>
                  </a:extLst>
                </p:cNvPr>
                <p:cNvSpPr txBox="1"/>
                <p:nvPr/>
              </p:nvSpPr>
              <p:spPr>
                <a:xfrm>
                  <a:off x="1388864" y="2569824"/>
                  <a:ext cx="2916193" cy="249358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𝐺𝑟𝑎𝑝h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𝑎𝑓𝑡𝑒𝑟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𝑖𝑡𝑒𝑟𝑎𝑡𝑖𝑜𝑛𝑠</m:t>
                        </m:r>
                      </m:oMath>
                    </m:oMathPara>
                  </a14:m>
                  <a:endParaRPr lang="he-IL" dirty="0"/>
                </a:p>
              </p:txBody>
            </p:sp>
          </mc:Choice>
          <mc:Fallback xmlns="">
            <p:sp>
              <p:nvSpPr>
                <p:cNvPr id="23" name="תיבת טקסט 22">
                  <a:extLst>
                    <a:ext uri="{FF2B5EF4-FFF2-40B4-BE49-F238E27FC236}">
                      <a16:creationId xmlns:a16="http://schemas.microsoft.com/office/drawing/2014/main" id="{50CF9BBE-CFDD-4347-8DBD-726C74D837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88864" y="2569824"/>
                  <a:ext cx="2916193" cy="249358"/>
                </a:xfrm>
                <a:prstGeom prst="rect">
                  <a:avLst/>
                </a:prstGeom>
                <a:blipFill>
                  <a:blip r:embed="rId10"/>
                  <a:stretch>
                    <a:fillRect b="-15000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70B982D0-360B-4585-A7E8-C5B6F267D09C}"/>
              </a:ext>
            </a:extLst>
          </p:cNvPr>
          <p:cNvSpPr/>
          <p:nvPr/>
        </p:nvSpPr>
        <p:spPr>
          <a:xfrm>
            <a:off x="560717" y="250424"/>
            <a:ext cx="3441940" cy="2648051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65422598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35DE62-02DA-49E9-8A89-FF067C98F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BD0CC-423F-4B58-AFF5-83B6DD233671}" type="slidenum">
              <a:rPr lang="en-IL" smtClean="0"/>
              <a:t>42</a:t>
            </a:fld>
            <a:endParaRPr lang="en-IL"/>
          </a:p>
        </p:txBody>
      </p:sp>
      <p:pic>
        <p:nvPicPr>
          <p:cNvPr id="5" name="yt5s.com-SLAM with Objects using a Nonparametric Pose Graph-(480p)">
            <a:hlinkClick r:id="" action="ppaction://media"/>
            <a:extLst>
              <a:ext uri="{FF2B5EF4-FFF2-40B4-BE49-F238E27FC236}">
                <a16:creationId xmlns:a16="http://schemas.microsoft.com/office/drawing/2014/main" id="{42957161-A47D-4F53-B526-45A2869F3072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81978" end="79379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0632" y="543890"/>
            <a:ext cx="7125672" cy="53442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DD7C24D-D891-46BE-AA14-56BAD8A33D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83081" y="811782"/>
            <a:ext cx="4210050" cy="40957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A99A5C5-8436-4A47-97AA-5D0671588A6F}"/>
              </a:ext>
            </a:extLst>
          </p:cNvPr>
          <p:cNvSpPr txBox="1"/>
          <p:nvPr/>
        </p:nvSpPr>
        <p:spPr>
          <a:xfrm>
            <a:off x="7491841" y="5131954"/>
            <a:ext cx="44012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Only object centroids are optimized</a:t>
            </a:r>
            <a:endParaRPr lang="en-IL" sz="2400" dirty="0"/>
          </a:p>
        </p:txBody>
      </p:sp>
    </p:spTree>
    <p:extLst>
      <p:ext uri="{BB962C8B-B14F-4D97-AF65-F5344CB8AC3E}">
        <p14:creationId xmlns:p14="http://schemas.microsoft.com/office/powerpoint/2010/main" val="122787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34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174A4B8-6CE6-4B58-8663-AF4984E9CF9E}"/>
              </a:ext>
            </a:extLst>
          </p:cNvPr>
          <p:cNvSpPr txBox="1"/>
          <p:nvPr/>
        </p:nvSpPr>
        <p:spPr>
          <a:xfrm>
            <a:off x="619121" y="423076"/>
            <a:ext cx="114293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SLAM with Objects using a Nonparametric Pose Graph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90E1BB6-77A3-48C9-91AE-9053ACFBA5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BD0CC-423F-4B58-AFF5-83B6DD233671}" type="slidenum">
              <a:rPr lang="en-IL" smtClean="0"/>
              <a:t>43</a:t>
            </a:fld>
            <a:endParaRPr lang="en-IL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D377513-1BD2-4FA5-BE73-DC10EA617AFF}"/>
              </a:ext>
            </a:extLst>
          </p:cNvPr>
          <p:cNvSpPr txBox="1"/>
          <p:nvPr/>
        </p:nvSpPr>
        <p:spPr>
          <a:xfrm>
            <a:off x="772424" y="1310929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Conclusions:</a:t>
            </a:r>
            <a:endParaRPr lang="en-IL" sz="2400" dirty="0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3698A0A7-E424-43D4-8394-3681E89A2F3C}"/>
              </a:ext>
            </a:extLst>
          </p:cNvPr>
          <p:cNvGrpSpPr/>
          <p:nvPr/>
        </p:nvGrpSpPr>
        <p:grpSpPr>
          <a:xfrm>
            <a:off x="1339730" y="1970521"/>
            <a:ext cx="7699489" cy="646331"/>
            <a:chOff x="1339730" y="1970521"/>
            <a:chExt cx="7699489" cy="64633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58B8476-95D5-44E5-851B-B6E77A877BFA}"/>
                </a:ext>
              </a:extLst>
            </p:cNvPr>
            <p:cNvSpPr txBox="1"/>
            <p:nvPr/>
          </p:nvSpPr>
          <p:spPr>
            <a:xfrm>
              <a:off x="1793636" y="1970521"/>
              <a:ext cx="724558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One of the first simple and robust frameworks for semantic SLAM with back-end data association including deep learning object recognition. </a:t>
              </a:r>
              <a:endParaRPr lang="en-IL" dirty="0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68E9575E-A1E7-42EA-89AD-A625B2120DF9}"/>
                </a:ext>
              </a:extLst>
            </p:cNvPr>
            <p:cNvSpPr/>
            <p:nvPr/>
          </p:nvSpPr>
          <p:spPr>
            <a:xfrm>
              <a:off x="1339730" y="2119049"/>
              <a:ext cx="285750" cy="28575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70F0797B-1675-4656-8BE8-C19EEA05D5EF}"/>
              </a:ext>
            </a:extLst>
          </p:cNvPr>
          <p:cNvGrpSpPr/>
          <p:nvPr/>
        </p:nvGrpSpPr>
        <p:grpSpPr>
          <a:xfrm>
            <a:off x="1339727" y="3618919"/>
            <a:ext cx="7699487" cy="369332"/>
            <a:chOff x="1339730" y="3562489"/>
            <a:chExt cx="7699487" cy="369332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55221B2-A449-41EB-A58D-D5EE9DE137C7}"/>
                </a:ext>
              </a:extLst>
            </p:cNvPr>
            <p:cNvSpPr txBox="1"/>
            <p:nvPr/>
          </p:nvSpPr>
          <p:spPr>
            <a:xfrm>
              <a:off x="1793634" y="3562489"/>
              <a:ext cx="72455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Utilizes the centroid of objects for landmarks rather than their transforms 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59AAE67F-E518-410C-9C05-E4DD10DA43E3}"/>
                </a:ext>
              </a:extLst>
            </p:cNvPr>
            <p:cNvSpPr/>
            <p:nvPr/>
          </p:nvSpPr>
          <p:spPr>
            <a:xfrm>
              <a:off x="1339730" y="3604280"/>
              <a:ext cx="285750" cy="28575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C0C0FA8-7850-49E1-B5CC-15F188EE605C}"/>
              </a:ext>
            </a:extLst>
          </p:cNvPr>
          <p:cNvGrpSpPr/>
          <p:nvPr/>
        </p:nvGrpSpPr>
        <p:grpSpPr>
          <a:xfrm>
            <a:off x="1339727" y="4369587"/>
            <a:ext cx="7699487" cy="369332"/>
            <a:chOff x="1339730" y="4166171"/>
            <a:chExt cx="7699487" cy="36933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FC798EA-A415-4425-A854-C92A46B103DF}"/>
                </a:ext>
              </a:extLst>
            </p:cNvPr>
            <p:cNvSpPr txBox="1"/>
            <p:nvPr/>
          </p:nvSpPr>
          <p:spPr>
            <a:xfrm>
              <a:off x="1793634" y="4166171"/>
              <a:ext cx="72455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Not real time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5AAE941C-74D6-4FE1-B95C-ACBE2EE6526A}"/>
                </a:ext>
              </a:extLst>
            </p:cNvPr>
            <p:cNvSpPr/>
            <p:nvPr/>
          </p:nvSpPr>
          <p:spPr>
            <a:xfrm>
              <a:off x="1339730" y="4218728"/>
              <a:ext cx="285750" cy="28575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D43326F-B44E-423B-989F-19055B7C3357}"/>
              </a:ext>
            </a:extLst>
          </p:cNvPr>
          <p:cNvGrpSpPr/>
          <p:nvPr/>
        </p:nvGrpSpPr>
        <p:grpSpPr>
          <a:xfrm>
            <a:off x="1339728" y="5148060"/>
            <a:ext cx="7699486" cy="646331"/>
            <a:chOff x="1339730" y="4786098"/>
            <a:chExt cx="7699486" cy="646331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F2DF042-AFDE-4366-884A-60F1E91B89F8}"/>
                </a:ext>
              </a:extLst>
            </p:cNvPr>
            <p:cNvSpPr txBox="1"/>
            <p:nvPr/>
          </p:nvSpPr>
          <p:spPr>
            <a:xfrm>
              <a:off x="1793633" y="4786098"/>
              <a:ext cx="724558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Incorporating semantic factors into the graph optimization will result in a better framework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8708A50B-FE13-486F-9100-D7A32CAA77F9}"/>
                </a:ext>
              </a:extLst>
            </p:cNvPr>
            <p:cNvSpPr/>
            <p:nvPr/>
          </p:nvSpPr>
          <p:spPr>
            <a:xfrm>
              <a:off x="1339730" y="4894928"/>
              <a:ext cx="285750" cy="28575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A2A1485B-2618-4FEA-8FAA-B54E2FDBB17D}"/>
              </a:ext>
            </a:extLst>
          </p:cNvPr>
          <p:cNvGrpSpPr/>
          <p:nvPr/>
        </p:nvGrpSpPr>
        <p:grpSpPr>
          <a:xfrm>
            <a:off x="1339727" y="6049349"/>
            <a:ext cx="7699486" cy="369332"/>
            <a:chOff x="1339730" y="5589932"/>
            <a:chExt cx="7699486" cy="36933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E820C18-2C2D-4423-9846-F807AC6036F2}"/>
                </a:ext>
              </a:extLst>
            </p:cNvPr>
            <p:cNvSpPr txBox="1"/>
            <p:nvPr/>
          </p:nvSpPr>
          <p:spPr>
            <a:xfrm>
              <a:off x="1793633" y="5589932"/>
              <a:ext cx="72455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Requires a known set of semantic objects. Can’t learn semantics on the fly.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D2E63D00-DCFB-4B72-A61D-23DCBAE2FF64}"/>
                </a:ext>
              </a:extLst>
            </p:cNvPr>
            <p:cNvSpPr/>
            <p:nvPr/>
          </p:nvSpPr>
          <p:spPr>
            <a:xfrm>
              <a:off x="1339730" y="5631723"/>
              <a:ext cx="285750" cy="28575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8AA541C-8AFB-41D2-9280-09B0E8DC38FA}"/>
              </a:ext>
            </a:extLst>
          </p:cNvPr>
          <p:cNvGrpSpPr/>
          <p:nvPr/>
        </p:nvGrpSpPr>
        <p:grpSpPr>
          <a:xfrm>
            <a:off x="1339727" y="2890912"/>
            <a:ext cx="7699488" cy="369332"/>
            <a:chOff x="1339730" y="2930479"/>
            <a:chExt cx="7699488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8B97FDD-E17D-4B7A-874B-12258B47CC75}"/>
                </a:ext>
              </a:extLst>
            </p:cNvPr>
            <p:cNvSpPr txBox="1"/>
            <p:nvPr/>
          </p:nvSpPr>
          <p:spPr>
            <a:xfrm>
              <a:off x="1793635" y="2930479"/>
              <a:ext cx="72455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Object clustering is sensitive to object index permutation</a:t>
              </a: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B74E92FC-3F82-40A8-9BB3-B4C3B5C30DFA}"/>
                </a:ext>
              </a:extLst>
            </p:cNvPr>
            <p:cNvSpPr/>
            <p:nvPr/>
          </p:nvSpPr>
          <p:spPr>
            <a:xfrm>
              <a:off x="1339730" y="2967971"/>
              <a:ext cx="285750" cy="28575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</p:grpSp>
    </p:spTree>
    <p:extLst>
      <p:ext uri="{BB962C8B-B14F-4D97-AF65-F5344CB8AC3E}">
        <p14:creationId xmlns:p14="http://schemas.microsoft.com/office/powerpoint/2010/main" val="943626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3432C9-0752-4FFD-9171-8266C6474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BD0CC-423F-4B58-AFF5-83B6DD233671}" type="slidenum">
              <a:rPr lang="en-IL" smtClean="0"/>
              <a:t>44</a:t>
            </a:fld>
            <a:endParaRPr lang="en-IL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AB3953-26CB-41F1-83B2-5D79AEC345AB}"/>
              </a:ext>
            </a:extLst>
          </p:cNvPr>
          <p:cNvSpPr txBox="1"/>
          <p:nvPr/>
        </p:nvSpPr>
        <p:spPr>
          <a:xfrm>
            <a:off x="276221" y="394501"/>
            <a:ext cx="35814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Taste for more…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53B13D-E8C7-4C11-928E-85CAD2D274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5022" y="2092459"/>
            <a:ext cx="8334288" cy="34972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813CF03-BE29-42BB-A1EB-CC9D6DFF32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9195" y="657672"/>
            <a:ext cx="6176963" cy="111608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74BAE36-6C76-4C91-9C3D-B548D25CBB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7078" y="5722690"/>
            <a:ext cx="5210175" cy="371475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8CE3594-440F-468A-97A4-D4B0FF7FC2E3}"/>
              </a:ext>
            </a:extLst>
          </p:cNvPr>
          <p:cNvCxnSpPr>
            <a:cxnSpLocks/>
          </p:cNvCxnSpPr>
          <p:nvPr/>
        </p:nvCxnSpPr>
        <p:spPr>
          <a:xfrm>
            <a:off x="2447969" y="3841093"/>
            <a:ext cx="1238206" cy="864257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5049E728-246F-41EA-B0D3-3EDE52170C70}"/>
              </a:ext>
            </a:extLst>
          </p:cNvPr>
          <p:cNvSpPr txBox="1"/>
          <p:nvPr/>
        </p:nvSpPr>
        <p:spPr>
          <a:xfrm>
            <a:off x="484672" y="3194762"/>
            <a:ext cx="28003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Global Semantically Annotated 3D mesh</a:t>
            </a:r>
            <a:endParaRPr lang="en-IL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691547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3432C9-0752-4FFD-9171-8266C6474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BD0CC-423F-4B58-AFF5-83B6DD233671}" type="slidenum">
              <a:rPr lang="en-IL" smtClean="0"/>
              <a:t>45</a:t>
            </a:fld>
            <a:endParaRPr lang="en-IL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AB3953-26CB-41F1-83B2-5D79AEC345AB}"/>
              </a:ext>
            </a:extLst>
          </p:cNvPr>
          <p:cNvSpPr txBox="1"/>
          <p:nvPr/>
        </p:nvSpPr>
        <p:spPr>
          <a:xfrm>
            <a:off x="276221" y="394501"/>
            <a:ext cx="35814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Taste for more…</a:t>
            </a:r>
          </a:p>
        </p:txBody>
      </p:sp>
      <p:pic>
        <p:nvPicPr>
          <p:cNvPr id="6" name="ItsAlive">
            <a:hlinkClick r:id="" action="ppaction://media"/>
            <a:extLst>
              <a:ext uri="{FF2B5EF4-FFF2-40B4-BE49-F238E27FC236}">
                <a16:creationId xmlns:a16="http://schemas.microsoft.com/office/drawing/2014/main" id="{8D4982AD-A363-469C-B8B1-36FBA571CAA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049413" y="1431925"/>
            <a:ext cx="6691736" cy="37877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A45E83D-CC6C-433A-AE9F-FEA8ABA37200}"/>
              </a:ext>
            </a:extLst>
          </p:cNvPr>
          <p:cNvSpPr txBox="1"/>
          <p:nvPr/>
        </p:nvSpPr>
        <p:spPr>
          <a:xfrm>
            <a:off x="347659" y="1571625"/>
            <a:ext cx="417671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2019 Technion Autonomous Formula</a:t>
            </a:r>
          </a:p>
          <a:p>
            <a:endParaRPr lang="en-US" dirty="0"/>
          </a:p>
          <a:p>
            <a:r>
              <a:rPr lang="en-US" u="sng" dirty="0"/>
              <a:t>Input: </a:t>
            </a:r>
            <a:br>
              <a:rPr lang="en-US" u="sng" dirty="0"/>
            </a:br>
            <a:r>
              <a:rPr lang="en-US" dirty="0"/>
              <a:t>RBG-D camera</a:t>
            </a:r>
          </a:p>
          <a:p>
            <a:endParaRPr lang="en-US" dirty="0"/>
          </a:p>
          <a:p>
            <a:r>
              <a:rPr lang="en-US" u="sng" dirty="0"/>
              <a:t>Output:</a:t>
            </a:r>
            <a:br>
              <a:rPr lang="en-US" u="sng" dirty="0"/>
            </a:br>
            <a:r>
              <a:rPr lang="en-US" dirty="0"/>
              <a:t>Map of yellow and blue cones</a:t>
            </a:r>
          </a:p>
          <a:p>
            <a:endParaRPr lang="en-US" dirty="0"/>
          </a:p>
          <a:p>
            <a:r>
              <a:rPr lang="en-US" u="sng" dirty="0"/>
              <a:t>Method:</a:t>
            </a:r>
            <a:br>
              <a:rPr lang="en-US" u="sng" dirty="0"/>
            </a:br>
            <a:r>
              <a:rPr lang="en-US" dirty="0"/>
              <a:t>YOLO integrated into ORB-SLAM</a:t>
            </a:r>
          </a:p>
        </p:txBody>
      </p:sp>
    </p:spTree>
    <p:extLst>
      <p:ext uri="{BB962C8B-B14F-4D97-AF65-F5344CB8AC3E}">
        <p14:creationId xmlns:p14="http://schemas.microsoft.com/office/powerpoint/2010/main" val="301048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181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rrow: Down 4">
            <a:extLst>
              <a:ext uri="{FF2B5EF4-FFF2-40B4-BE49-F238E27FC236}">
                <a16:creationId xmlns:a16="http://schemas.microsoft.com/office/drawing/2014/main" id="{708A3A90-6EB6-4BB1-BE9E-FB3EF2E4CBB0}"/>
              </a:ext>
            </a:extLst>
          </p:cNvPr>
          <p:cNvSpPr/>
          <p:nvPr/>
        </p:nvSpPr>
        <p:spPr>
          <a:xfrm>
            <a:off x="335310" y="273067"/>
            <a:ext cx="2355199" cy="6484005"/>
          </a:xfrm>
          <a:prstGeom prst="downArrow">
            <a:avLst>
              <a:gd name="adj1" fmla="val 75440"/>
              <a:gd name="adj2" fmla="val 34632"/>
            </a:avLst>
          </a:prstGeom>
          <a:solidFill>
            <a:schemeClr val="accent1">
              <a:lumMod val="20000"/>
              <a:lumOff val="80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36DEE15A-2EF6-4530-8253-E6120A06D168}"/>
              </a:ext>
            </a:extLst>
          </p:cNvPr>
          <p:cNvGrpSpPr/>
          <p:nvPr/>
        </p:nvGrpSpPr>
        <p:grpSpPr>
          <a:xfrm>
            <a:off x="637231" y="273067"/>
            <a:ext cx="1757212" cy="1299615"/>
            <a:chOff x="169708" y="392850"/>
            <a:chExt cx="1757212" cy="129961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D9C8060-697E-4369-895B-85BA0290BE72}"/>
                </a:ext>
              </a:extLst>
            </p:cNvPr>
            <p:cNvSpPr txBox="1"/>
            <p:nvPr/>
          </p:nvSpPr>
          <p:spPr>
            <a:xfrm>
              <a:off x="169708" y="392850"/>
              <a:ext cx="175721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dirty="0"/>
                <a:t>2010-2012</a:t>
              </a:r>
              <a:endParaRPr lang="en-IL" sz="1600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3833629-9491-4C84-8ADE-51906CCC2AB7}"/>
                </a:ext>
              </a:extLst>
            </p:cNvPr>
            <p:cNvSpPr txBox="1"/>
            <p:nvPr/>
          </p:nvSpPr>
          <p:spPr>
            <a:xfrm>
              <a:off x="356680" y="861468"/>
              <a:ext cx="150438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Graph Optimization Toolboxes </a:t>
              </a:r>
              <a:endParaRPr lang="en-IL" sz="1600" dirty="0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3906FD6-199D-48CB-9D86-C67D7F25B438}"/>
              </a:ext>
            </a:extLst>
          </p:cNvPr>
          <p:cNvGrpSpPr/>
          <p:nvPr/>
        </p:nvGrpSpPr>
        <p:grpSpPr>
          <a:xfrm>
            <a:off x="8119562" y="2394288"/>
            <a:ext cx="4707347" cy="2031358"/>
            <a:chOff x="6169695" y="4408210"/>
            <a:chExt cx="4707347" cy="2031358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C13A722-557A-4D17-8C72-2913AA2DC3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607606" y="4408210"/>
              <a:ext cx="1831526" cy="1583604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BE29C6D-5D3F-4E38-9F04-33093A1998CD}"/>
                </a:ext>
              </a:extLst>
            </p:cNvPr>
            <p:cNvSpPr txBox="1"/>
            <p:nvPr/>
          </p:nvSpPr>
          <p:spPr>
            <a:xfrm>
              <a:off x="6169695" y="5977903"/>
              <a:ext cx="470734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2015: ORB-SLAM,</a:t>
              </a:r>
            </a:p>
            <a:p>
              <a:pPr algn="ctr"/>
              <a:r>
                <a:rPr lang="fr-FR" sz="1200" dirty="0" err="1">
                  <a:solidFill>
                    <a:schemeClr val="bg2">
                      <a:lumMod val="50000"/>
                    </a:schemeClr>
                  </a:solidFill>
                </a:rPr>
                <a:t>Raúl</a:t>
              </a:r>
              <a:r>
                <a:rPr lang="fr-FR" sz="1200" dirty="0">
                  <a:solidFill>
                    <a:schemeClr val="bg2">
                      <a:lumMod val="50000"/>
                    </a:schemeClr>
                  </a:solidFill>
                </a:rPr>
                <a:t> Mur-</a:t>
              </a:r>
              <a:r>
                <a:rPr lang="fr-FR" sz="1200" dirty="0" err="1">
                  <a:solidFill>
                    <a:schemeClr val="bg2">
                      <a:lumMod val="50000"/>
                    </a:schemeClr>
                  </a:solidFill>
                </a:rPr>
                <a:t>Artal</a:t>
              </a:r>
              <a:r>
                <a:rPr lang="fr-FR" sz="1200" dirty="0">
                  <a:solidFill>
                    <a:schemeClr val="bg2">
                      <a:lumMod val="50000"/>
                    </a:schemeClr>
                  </a:solidFill>
                </a:rPr>
                <a:t>, J. M. M. </a:t>
              </a:r>
              <a:r>
                <a:rPr lang="fr-FR" sz="1200" dirty="0" err="1">
                  <a:solidFill>
                    <a:schemeClr val="bg2">
                      <a:lumMod val="50000"/>
                    </a:schemeClr>
                  </a:solidFill>
                </a:rPr>
                <a:t>Montiel</a:t>
              </a:r>
              <a:r>
                <a:rPr lang="fr-FR" sz="1200" dirty="0">
                  <a:solidFill>
                    <a:schemeClr val="bg2">
                      <a:lumMod val="50000"/>
                    </a:schemeClr>
                  </a:solidFill>
                </a:rPr>
                <a:t>, Juan D. </a:t>
              </a:r>
              <a:r>
                <a:rPr lang="fr-FR" sz="1200" dirty="0" err="1">
                  <a:solidFill>
                    <a:schemeClr val="bg2">
                      <a:lumMod val="50000"/>
                    </a:schemeClr>
                  </a:solidFill>
                </a:rPr>
                <a:t>Tardós</a:t>
              </a:r>
              <a:endParaRPr lang="en-US" sz="12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2CFE420-6065-4250-A6F9-42B321455FCD}"/>
              </a:ext>
            </a:extLst>
          </p:cNvPr>
          <p:cNvGrpSpPr/>
          <p:nvPr/>
        </p:nvGrpSpPr>
        <p:grpSpPr>
          <a:xfrm>
            <a:off x="7431800" y="488543"/>
            <a:ext cx="5395109" cy="1727799"/>
            <a:chOff x="6169695" y="4873174"/>
            <a:chExt cx="4707347" cy="1507541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258CC2FB-F420-4B16-9927-C0303F3100D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148224" y="4873174"/>
              <a:ext cx="2655930" cy="1044516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137F01B-36DF-42DE-BF63-9A1466A2FBC7}"/>
                </a:ext>
              </a:extLst>
            </p:cNvPr>
            <p:cNvSpPr txBox="1"/>
            <p:nvPr/>
          </p:nvSpPr>
          <p:spPr>
            <a:xfrm>
              <a:off x="6169695" y="5977903"/>
              <a:ext cx="4707347" cy="4028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2012: ISAM2</a:t>
              </a:r>
            </a:p>
            <a:p>
              <a:pPr algn="ctr"/>
              <a:r>
                <a:rPr lang="en-US" sz="1200" dirty="0">
                  <a:solidFill>
                    <a:schemeClr val="bg2">
                      <a:lumMod val="50000"/>
                    </a:schemeClr>
                  </a:solidFill>
                </a:rPr>
                <a:t>Michael </a:t>
              </a:r>
              <a:r>
                <a:rPr lang="en-US" sz="1200" dirty="0" err="1">
                  <a:solidFill>
                    <a:schemeClr val="bg2">
                      <a:lumMod val="50000"/>
                    </a:schemeClr>
                  </a:solidFill>
                </a:rPr>
                <a:t>Kaess</a:t>
              </a:r>
              <a:r>
                <a:rPr lang="en-US" sz="1200" dirty="0">
                  <a:solidFill>
                    <a:schemeClr val="bg2">
                      <a:lumMod val="50000"/>
                    </a:schemeClr>
                  </a:solidFill>
                </a:rPr>
                <a:t> et al.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43638A1-CC18-45C9-8964-CD7AFFD9EC30}"/>
              </a:ext>
            </a:extLst>
          </p:cNvPr>
          <p:cNvGrpSpPr/>
          <p:nvPr/>
        </p:nvGrpSpPr>
        <p:grpSpPr>
          <a:xfrm>
            <a:off x="5559192" y="529198"/>
            <a:ext cx="2295353" cy="1902177"/>
            <a:chOff x="7490959" y="4873173"/>
            <a:chExt cx="1769746" cy="1466602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B95B945E-1CC9-4917-9C13-74284A6E5D2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733603" y="4873173"/>
              <a:ext cx="1485171" cy="1044516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8B8F99A-28A7-4BB1-A781-0F6C7108979C}"/>
                </a:ext>
              </a:extLst>
            </p:cNvPr>
            <p:cNvSpPr txBox="1"/>
            <p:nvPr/>
          </p:nvSpPr>
          <p:spPr>
            <a:xfrm>
              <a:off x="7490959" y="5983826"/>
              <a:ext cx="1769746" cy="3559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2011: g2o</a:t>
              </a:r>
            </a:p>
            <a:p>
              <a:pPr algn="ctr"/>
              <a:r>
                <a:rPr lang="en-US" sz="1200" dirty="0">
                  <a:solidFill>
                    <a:schemeClr val="bg2">
                      <a:lumMod val="50000"/>
                    </a:schemeClr>
                  </a:solidFill>
                </a:rPr>
                <a:t>Rainer </a:t>
              </a:r>
              <a:r>
                <a:rPr lang="en-US" sz="1200" dirty="0" err="1">
                  <a:solidFill>
                    <a:schemeClr val="bg2">
                      <a:lumMod val="50000"/>
                    </a:schemeClr>
                  </a:solidFill>
                </a:rPr>
                <a:t>Kümmerle</a:t>
              </a:r>
              <a:r>
                <a:rPr lang="en-US" sz="1200" dirty="0">
                  <a:solidFill>
                    <a:schemeClr val="bg2">
                      <a:lumMod val="50000"/>
                    </a:schemeClr>
                  </a:solidFill>
                </a:rPr>
                <a:t> et al.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AB89D718-DF3C-4752-A57D-7FF1C07A229F}"/>
              </a:ext>
            </a:extLst>
          </p:cNvPr>
          <p:cNvGrpSpPr/>
          <p:nvPr/>
        </p:nvGrpSpPr>
        <p:grpSpPr>
          <a:xfrm>
            <a:off x="637231" y="2776140"/>
            <a:ext cx="1757212" cy="2320289"/>
            <a:chOff x="108275" y="2293392"/>
            <a:chExt cx="1757212" cy="2320289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DC1C24B7-D632-42E8-83EB-1B48EF45BB27}"/>
                </a:ext>
              </a:extLst>
            </p:cNvPr>
            <p:cNvSpPr txBox="1"/>
            <p:nvPr/>
          </p:nvSpPr>
          <p:spPr>
            <a:xfrm>
              <a:off x="285969" y="2797799"/>
              <a:ext cx="1504385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Graph optimization</a:t>
              </a:r>
              <a:endParaRPr lang="en-IL" sz="1600" dirty="0"/>
            </a:p>
            <a:p>
              <a:pPr algn="ctr"/>
              <a:r>
                <a:rPr lang="en-US" sz="1600" dirty="0"/>
                <a:t>Based geometrical SLAMS with tracking in front-end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B1D8796-EE79-4CFF-9E3C-9EC0D9604E9C}"/>
                </a:ext>
              </a:extLst>
            </p:cNvPr>
            <p:cNvSpPr txBox="1"/>
            <p:nvPr/>
          </p:nvSpPr>
          <p:spPr>
            <a:xfrm>
              <a:off x="108275" y="2293392"/>
              <a:ext cx="175721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dirty="0"/>
                <a:t>2014-2016</a:t>
              </a:r>
              <a:endParaRPr lang="en-IL" dirty="0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AF6D0C87-D9D0-44AF-91F5-51DACFF76C43}"/>
              </a:ext>
            </a:extLst>
          </p:cNvPr>
          <p:cNvGrpSpPr/>
          <p:nvPr/>
        </p:nvGrpSpPr>
        <p:grpSpPr>
          <a:xfrm>
            <a:off x="3084421" y="462705"/>
            <a:ext cx="2036343" cy="1413777"/>
            <a:chOff x="9998447" y="944735"/>
            <a:chExt cx="2036343" cy="141377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120FD1E-093C-41D7-85B2-68CF7E2C884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395800" y="944735"/>
              <a:ext cx="1167087" cy="1077311"/>
            </a:xfrm>
            <a:prstGeom prst="rect">
              <a:avLst/>
            </a:prstGeom>
          </p:spPr>
        </p:pic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16AC3CC9-FFAD-4812-8684-C83A52A6CDE2}"/>
                </a:ext>
              </a:extLst>
            </p:cNvPr>
            <p:cNvSpPr txBox="1"/>
            <p:nvPr/>
          </p:nvSpPr>
          <p:spPr>
            <a:xfrm>
              <a:off x="9998447" y="2081513"/>
              <a:ext cx="203634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/>
                <a:t>2010: ceres</a:t>
              </a:r>
            </a:p>
          </p:txBody>
        </p:sp>
      </p:grp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E2429D-DB2D-4BDC-A46D-BE953DC68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BD0CC-423F-4B58-AFF5-83B6DD233671}" type="slidenum">
              <a:rPr lang="en-IL" smtClean="0"/>
              <a:t>5</a:t>
            </a:fld>
            <a:endParaRPr lang="en-IL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F596FEC-FEE4-49A1-9E0D-9FF8E5D579C7}"/>
              </a:ext>
            </a:extLst>
          </p:cNvPr>
          <p:cNvGrpSpPr/>
          <p:nvPr/>
        </p:nvGrpSpPr>
        <p:grpSpPr>
          <a:xfrm>
            <a:off x="3084421" y="2581833"/>
            <a:ext cx="5959112" cy="2676684"/>
            <a:chOff x="3084421" y="4066272"/>
            <a:chExt cx="5959112" cy="2676684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507B2462-4B0B-4B52-A0C1-EA6448217C0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084421" y="4066272"/>
              <a:ext cx="5697609" cy="2069891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88975CD-6493-4000-903A-1DC57B7F419A}"/>
                </a:ext>
              </a:extLst>
            </p:cNvPr>
            <p:cNvSpPr txBox="1"/>
            <p:nvPr/>
          </p:nvSpPr>
          <p:spPr>
            <a:xfrm>
              <a:off x="3377110" y="6096625"/>
              <a:ext cx="566642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2016: Past, Present, and Future of Simultaneous Localization And Mapping: Towards the</a:t>
              </a:r>
            </a:p>
            <a:p>
              <a:pPr algn="ctr"/>
              <a:r>
                <a:rPr lang="en-US" sz="1200" dirty="0"/>
                <a:t>Robust-Perception Age</a:t>
              </a:r>
              <a:br>
                <a:rPr lang="en-US" sz="1200" dirty="0"/>
              </a:br>
              <a:r>
                <a:rPr lang="en-US" sz="1200" dirty="0">
                  <a:solidFill>
                    <a:schemeClr val="bg2">
                      <a:lumMod val="50000"/>
                    </a:schemeClr>
                  </a:solidFill>
                </a:rPr>
                <a:t>(DOI: 10.1109/TRO.2016.2624754)</a:t>
              </a:r>
              <a:endParaRPr lang="en-IL" sz="12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5449101D-E2F1-4721-8066-4713CE08BCF3}"/>
              </a:ext>
            </a:extLst>
          </p:cNvPr>
          <p:cNvSpPr txBox="1"/>
          <p:nvPr/>
        </p:nvSpPr>
        <p:spPr>
          <a:xfrm>
            <a:off x="3377110" y="5631597"/>
            <a:ext cx="64455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/>
              <a:t>“…including semantic in-formation in SLAM is in its infancy, and, contrary to metric SLAM, it still lacks a cohesive formulation”</a:t>
            </a:r>
            <a:endParaRPr lang="en-IL" i="1" dirty="0"/>
          </a:p>
        </p:txBody>
      </p:sp>
    </p:spTree>
    <p:extLst>
      <p:ext uri="{BB962C8B-B14F-4D97-AF65-F5344CB8AC3E}">
        <p14:creationId xmlns:p14="http://schemas.microsoft.com/office/powerpoint/2010/main" val="3019862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rrow: Down 4">
            <a:extLst>
              <a:ext uri="{FF2B5EF4-FFF2-40B4-BE49-F238E27FC236}">
                <a16:creationId xmlns:a16="http://schemas.microsoft.com/office/drawing/2014/main" id="{708A3A90-6EB6-4BB1-BE9E-FB3EF2E4CBB0}"/>
              </a:ext>
            </a:extLst>
          </p:cNvPr>
          <p:cNvSpPr/>
          <p:nvPr/>
        </p:nvSpPr>
        <p:spPr>
          <a:xfrm>
            <a:off x="335310" y="273067"/>
            <a:ext cx="2355199" cy="6484005"/>
          </a:xfrm>
          <a:prstGeom prst="downArrow">
            <a:avLst>
              <a:gd name="adj1" fmla="val 75440"/>
              <a:gd name="adj2" fmla="val 34632"/>
            </a:avLst>
          </a:prstGeom>
          <a:solidFill>
            <a:schemeClr val="accent1">
              <a:lumMod val="20000"/>
              <a:lumOff val="80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36DEE15A-2EF6-4530-8253-E6120A06D168}"/>
              </a:ext>
            </a:extLst>
          </p:cNvPr>
          <p:cNvGrpSpPr/>
          <p:nvPr/>
        </p:nvGrpSpPr>
        <p:grpSpPr>
          <a:xfrm>
            <a:off x="637231" y="273067"/>
            <a:ext cx="1757212" cy="1545836"/>
            <a:chOff x="169708" y="392850"/>
            <a:chExt cx="1757212" cy="154583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D9C8060-697E-4369-895B-85BA0290BE72}"/>
                </a:ext>
              </a:extLst>
            </p:cNvPr>
            <p:cNvSpPr txBox="1"/>
            <p:nvPr/>
          </p:nvSpPr>
          <p:spPr>
            <a:xfrm>
              <a:off x="169708" y="392850"/>
              <a:ext cx="175721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dirty="0"/>
                <a:t>2014-2015</a:t>
              </a:r>
              <a:endParaRPr lang="en-IL" sz="1600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3833629-9491-4C84-8ADE-51906CCC2AB7}"/>
                </a:ext>
              </a:extLst>
            </p:cNvPr>
            <p:cNvSpPr txBox="1"/>
            <p:nvPr/>
          </p:nvSpPr>
          <p:spPr>
            <a:xfrm>
              <a:off x="356680" y="861468"/>
              <a:ext cx="1504385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Object Detection using Deep Neural Networks 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F828A49-A98A-43B7-ACCA-FF51A15A1196}"/>
              </a:ext>
            </a:extLst>
          </p:cNvPr>
          <p:cNvGrpSpPr/>
          <p:nvPr/>
        </p:nvGrpSpPr>
        <p:grpSpPr>
          <a:xfrm>
            <a:off x="2945723" y="3759386"/>
            <a:ext cx="4034030" cy="3185148"/>
            <a:chOff x="6687128" y="3509374"/>
            <a:chExt cx="4034030" cy="3185148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EB841325-864F-495D-A612-CF19E308B3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075969" y="3509374"/>
              <a:ext cx="3256349" cy="2435750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F0BF605-34ED-4856-A2A3-EAC5D714B751}"/>
                </a:ext>
              </a:extLst>
            </p:cNvPr>
            <p:cNvSpPr txBox="1"/>
            <p:nvPr/>
          </p:nvSpPr>
          <p:spPr>
            <a:xfrm>
              <a:off x="6687128" y="5863525"/>
              <a:ext cx="403403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2016: SLAM with Objects using a </a:t>
              </a:r>
              <a:r>
                <a:rPr lang="en-US" sz="1200" dirty="0" err="1"/>
                <a:t>Nonparamteric</a:t>
              </a:r>
              <a:r>
                <a:rPr lang="en-US" sz="1200" dirty="0"/>
                <a:t> Pose Graph</a:t>
              </a:r>
              <a:br>
                <a:rPr lang="en-US" sz="1200" dirty="0"/>
              </a:br>
              <a:r>
                <a:rPr lang="en-US" sz="1200" dirty="0" err="1">
                  <a:solidFill>
                    <a:schemeClr val="bg2">
                      <a:lumMod val="50000"/>
                    </a:schemeClr>
                  </a:solidFill>
                </a:rPr>
                <a:t>Beipeng</a:t>
              </a:r>
              <a:r>
                <a:rPr lang="en-US" sz="1200" dirty="0">
                  <a:solidFill>
                    <a:schemeClr val="bg2">
                      <a:lumMod val="50000"/>
                    </a:schemeClr>
                  </a:solidFill>
                </a:rPr>
                <a:t> Mu, Shih-Yuan Liu, Liam Paull, John Leonard, Jonathan P. How</a:t>
              </a:r>
              <a:endParaRPr lang="en-IL" sz="1200" dirty="0">
                <a:solidFill>
                  <a:schemeClr val="bg2">
                    <a:lumMod val="50000"/>
                  </a:schemeClr>
                </a:solidFill>
              </a:endParaRPr>
            </a:p>
            <a:p>
              <a:pPr algn="ctr"/>
              <a:endParaRPr lang="en-US" sz="1200" dirty="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955883B-2218-4880-B67E-AAFED3FC93E3}"/>
              </a:ext>
            </a:extLst>
          </p:cNvPr>
          <p:cNvGrpSpPr/>
          <p:nvPr/>
        </p:nvGrpSpPr>
        <p:grpSpPr>
          <a:xfrm>
            <a:off x="7067431" y="3965309"/>
            <a:ext cx="4473888" cy="2609893"/>
            <a:chOff x="6687129" y="3795448"/>
            <a:chExt cx="4034030" cy="2609893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885AD9F5-9C66-4ECE-851C-E26D1FAB951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116355" y="3795448"/>
              <a:ext cx="3401361" cy="2148228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3683728-AB4D-4A4D-8030-EAF973F44093}"/>
                </a:ext>
              </a:extLst>
            </p:cNvPr>
            <p:cNvSpPr txBox="1"/>
            <p:nvPr/>
          </p:nvSpPr>
          <p:spPr>
            <a:xfrm>
              <a:off x="6687129" y="5943676"/>
              <a:ext cx="403403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2017: Probabilistic Data Association for Semantic SLAM</a:t>
              </a:r>
              <a:br>
                <a:rPr lang="en-US" sz="1200" dirty="0"/>
              </a:br>
              <a:r>
                <a:rPr lang="en-US" sz="1200" dirty="0">
                  <a:solidFill>
                    <a:schemeClr val="bg2">
                      <a:lumMod val="50000"/>
                    </a:schemeClr>
                  </a:solidFill>
                </a:rPr>
                <a:t>Sean L. Bowman, Nikolay </a:t>
              </a:r>
              <a:r>
                <a:rPr lang="en-US" sz="1200" dirty="0" err="1">
                  <a:solidFill>
                    <a:schemeClr val="bg2">
                      <a:lumMod val="50000"/>
                    </a:schemeClr>
                  </a:solidFill>
                </a:rPr>
                <a:t>Atanasov</a:t>
              </a:r>
              <a:r>
                <a:rPr lang="en-US" sz="1200" dirty="0">
                  <a:solidFill>
                    <a:schemeClr val="bg2">
                      <a:lumMod val="50000"/>
                    </a:schemeClr>
                  </a:solidFill>
                </a:rPr>
                <a:t>, Kostas </a:t>
              </a:r>
              <a:r>
                <a:rPr lang="en-US" sz="1200" dirty="0" err="1">
                  <a:solidFill>
                    <a:schemeClr val="bg2">
                      <a:lumMod val="50000"/>
                    </a:schemeClr>
                  </a:solidFill>
                </a:rPr>
                <a:t>Daniilidis</a:t>
              </a:r>
              <a:r>
                <a:rPr lang="en-US" sz="1200" dirty="0">
                  <a:solidFill>
                    <a:schemeClr val="bg2">
                      <a:lumMod val="50000"/>
                    </a:schemeClr>
                  </a:solidFill>
                </a:rPr>
                <a:t>, George J. Papas</a:t>
              </a:r>
              <a:endParaRPr lang="en-IL" sz="12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57085596-4B3D-4E92-8F3B-A2E3B324D986}"/>
              </a:ext>
            </a:extLst>
          </p:cNvPr>
          <p:cNvGrpSpPr/>
          <p:nvPr/>
        </p:nvGrpSpPr>
        <p:grpSpPr>
          <a:xfrm>
            <a:off x="588534" y="3759386"/>
            <a:ext cx="1848749" cy="1807905"/>
            <a:chOff x="115090" y="4394823"/>
            <a:chExt cx="1848749" cy="1807905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77A422D-D323-431A-8191-63F0151D796B}"/>
                </a:ext>
              </a:extLst>
            </p:cNvPr>
            <p:cNvSpPr txBox="1"/>
            <p:nvPr/>
          </p:nvSpPr>
          <p:spPr>
            <a:xfrm>
              <a:off x="177237" y="4879289"/>
              <a:ext cx="1786602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Semantic SLAM</a:t>
              </a:r>
            </a:p>
            <a:p>
              <a:pPr algn="ctr"/>
              <a:r>
                <a:rPr lang="en-US" sz="1600" dirty="0"/>
                <a:t>With graph optimization and data association in back end</a:t>
              </a:r>
              <a:endParaRPr lang="en-IL" sz="1600" dirty="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CDFE549B-4917-426D-8AF1-9E0E059F8EEE}"/>
                </a:ext>
              </a:extLst>
            </p:cNvPr>
            <p:cNvSpPr txBox="1"/>
            <p:nvPr/>
          </p:nvSpPr>
          <p:spPr>
            <a:xfrm>
              <a:off x="115090" y="4394823"/>
              <a:ext cx="175721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dirty="0"/>
                <a:t>2016-2017</a:t>
              </a:r>
              <a:endParaRPr lang="en-IL" sz="1400" dirty="0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5D34AEDF-4C42-4E39-87F7-E7A5ABDA847B}"/>
              </a:ext>
            </a:extLst>
          </p:cNvPr>
          <p:cNvGrpSpPr/>
          <p:nvPr/>
        </p:nvGrpSpPr>
        <p:grpSpPr>
          <a:xfrm>
            <a:off x="2897204" y="534677"/>
            <a:ext cx="3890946" cy="2808683"/>
            <a:chOff x="2897204" y="534677"/>
            <a:chExt cx="3890946" cy="2808683"/>
          </a:xfrm>
        </p:grpSpPr>
        <p:pic>
          <p:nvPicPr>
            <p:cNvPr id="37" name="תמונה 3">
              <a:extLst>
                <a:ext uri="{FF2B5EF4-FFF2-40B4-BE49-F238E27FC236}">
                  <a16:creationId xmlns:a16="http://schemas.microsoft.com/office/drawing/2014/main" id="{F79B4033-8332-4D91-BD84-8E472B7D8FB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078309" y="534677"/>
              <a:ext cx="3709841" cy="2277534"/>
            </a:xfrm>
            <a:prstGeom prst="rect">
              <a:avLst/>
            </a:prstGeom>
          </p:spPr>
        </p:pic>
        <p:sp>
          <p:nvSpPr>
            <p:cNvPr id="38" name="TextBox 23">
              <a:extLst>
                <a:ext uri="{FF2B5EF4-FFF2-40B4-BE49-F238E27FC236}">
                  <a16:creationId xmlns:a16="http://schemas.microsoft.com/office/drawing/2014/main" id="{A1568AF3-FE5F-4876-8CE7-BCDBA1351060}"/>
                </a:ext>
              </a:extLst>
            </p:cNvPr>
            <p:cNvSpPr txBox="1"/>
            <p:nvPr/>
          </p:nvSpPr>
          <p:spPr>
            <a:xfrm>
              <a:off x="2897204" y="2881695"/>
              <a:ext cx="37930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200" dirty="0"/>
                <a:t>2014: R-CNN</a:t>
              </a:r>
              <a:br>
                <a:rPr lang="fr-FR" sz="1200" dirty="0"/>
              </a:br>
              <a:r>
                <a:rPr lang="fr-FR" sz="1200" dirty="0">
                  <a:solidFill>
                    <a:schemeClr val="bg2">
                      <a:lumMod val="50000"/>
                    </a:schemeClr>
                  </a:solidFill>
                </a:rPr>
                <a:t>Ross </a:t>
              </a:r>
              <a:r>
                <a:rPr lang="fr-FR" sz="1200" dirty="0" err="1">
                  <a:solidFill>
                    <a:schemeClr val="bg2">
                      <a:lumMod val="50000"/>
                    </a:schemeClr>
                  </a:solidFill>
                </a:rPr>
                <a:t>Girshick</a:t>
              </a:r>
              <a:r>
                <a:rPr lang="fr-FR" sz="1200" dirty="0">
                  <a:solidFill>
                    <a:schemeClr val="bg2">
                      <a:lumMod val="50000"/>
                    </a:schemeClr>
                  </a:solidFill>
                </a:rPr>
                <a:t>, Jeff </a:t>
              </a:r>
              <a:r>
                <a:rPr lang="fr-FR" sz="1200" dirty="0" err="1">
                  <a:solidFill>
                    <a:schemeClr val="bg2">
                      <a:lumMod val="50000"/>
                    </a:schemeClr>
                  </a:solidFill>
                </a:rPr>
                <a:t>Donahue</a:t>
              </a:r>
              <a:r>
                <a:rPr lang="fr-FR" sz="1200" dirty="0">
                  <a:solidFill>
                    <a:schemeClr val="bg2">
                      <a:lumMod val="50000"/>
                    </a:schemeClr>
                  </a:solidFill>
                </a:rPr>
                <a:t>, Trevor </a:t>
              </a:r>
              <a:r>
                <a:rPr lang="fr-FR" sz="1200" dirty="0" err="1">
                  <a:solidFill>
                    <a:schemeClr val="bg2">
                      <a:lumMod val="50000"/>
                    </a:schemeClr>
                  </a:solidFill>
                </a:rPr>
                <a:t>Darrel</a:t>
              </a:r>
              <a:r>
                <a:rPr lang="fr-FR" sz="1200" dirty="0">
                  <a:solidFill>
                    <a:schemeClr val="bg2">
                      <a:lumMod val="50000"/>
                    </a:schemeClr>
                  </a:solidFill>
                </a:rPr>
                <a:t>, </a:t>
              </a:r>
              <a:r>
                <a:rPr lang="fr-FR" sz="1200" dirty="0" err="1">
                  <a:solidFill>
                    <a:schemeClr val="bg2">
                      <a:lumMod val="50000"/>
                    </a:schemeClr>
                  </a:solidFill>
                </a:rPr>
                <a:t>Jitendra</a:t>
              </a:r>
              <a:r>
                <a:rPr lang="fr-FR" sz="1200" dirty="0">
                  <a:solidFill>
                    <a:schemeClr val="bg2">
                      <a:lumMod val="50000"/>
                    </a:schemeClr>
                  </a:solidFill>
                </a:rPr>
                <a:t> Malik</a:t>
              </a:r>
              <a:endParaRPr lang="en-IL" sz="12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1DCED627-633B-41C6-AEB3-C7CED5BE4F63}"/>
              </a:ext>
            </a:extLst>
          </p:cNvPr>
          <p:cNvGrpSpPr/>
          <p:nvPr/>
        </p:nvGrpSpPr>
        <p:grpSpPr>
          <a:xfrm>
            <a:off x="7239581" y="480365"/>
            <a:ext cx="4129587" cy="2873991"/>
            <a:chOff x="7239582" y="463588"/>
            <a:chExt cx="4129587" cy="2873991"/>
          </a:xfrm>
        </p:grpSpPr>
        <p:pic>
          <p:nvPicPr>
            <p:cNvPr id="39" name="תמונה 7">
              <a:extLst>
                <a:ext uri="{FF2B5EF4-FFF2-40B4-BE49-F238E27FC236}">
                  <a16:creationId xmlns:a16="http://schemas.microsoft.com/office/drawing/2014/main" id="{C767D540-F8EB-4B63-AFE4-F5EB020F482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745086" y="463588"/>
              <a:ext cx="3126298" cy="2400076"/>
            </a:xfrm>
            <a:prstGeom prst="rect">
              <a:avLst/>
            </a:prstGeom>
          </p:spPr>
        </p:pic>
        <p:sp>
          <p:nvSpPr>
            <p:cNvPr id="52" name="TextBox 23">
              <a:extLst>
                <a:ext uri="{FF2B5EF4-FFF2-40B4-BE49-F238E27FC236}">
                  <a16:creationId xmlns:a16="http://schemas.microsoft.com/office/drawing/2014/main" id="{B35C8227-9FE9-4BEA-9EDB-E11590769CDC}"/>
                </a:ext>
              </a:extLst>
            </p:cNvPr>
            <p:cNvSpPr txBox="1"/>
            <p:nvPr/>
          </p:nvSpPr>
          <p:spPr>
            <a:xfrm>
              <a:off x="7239582" y="2875914"/>
              <a:ext cx="41295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200" dirty="0"/>
                <a:t>2015: </a:t>
              </a:r>
              <a:r>
                <a:rPr lang="en-US" sz="1200" dirty="0"/>
                <a:t>You Only Look Once (YOLO)</a:t>
              </a:r>
              <a:br>
                <a:rPr lang="en-US" sz="1200" dirty="0"/>
              </a:br>
              <a:r>
                <a:rPr lang="en-US" sz="1200" dirty="0">
                  <a:solidFill>
                    <a:schemeClr val="bg2">
                      <a:lumMod val="50000"/>
                    </a:schemeClr>
                  </a:solidFill>
                </a:rPr>
                <a:t>Joseph Redmon, Santosh </a:t>
              </a:r>
              <a:r>
                <a:rPr lang="en-US" sz="1200" dirty="0" err="1">
                  <a:solidFill>
                    <a:schemeClr val="bg2">
                      <a:lumMod val="50000"/>
                    </a:schemeClr>
                  </a:solidFill>
                </a:rPr>
                <a:t>Divvala</a:t>
              </a:r>
              <a:r>
                <a:rPr lang="en-US" sz="1200" dirty="0">
                  <a:solidFill>
                    <a:schemeClr val="bg2">
                      <a:lumMod val="50000"/>
                    </a:schemeClr>
                  </a:solidFill>
                </a:rPr>
                <a:t>, Ross </a:t>
              </a:r>
              <a:r>
                <a:rPr lang="en-US" sz="1200" dirty="0" err="1">
                  <a:solidFill>
                    <a:schemeClr val="bg2">
                      <a:lumMod val="50000"/>
                    </a:schemeClr>
                  </a:solidFill>
                </a:rPr>
                <a:t>Girshick</a:t>
              </a:r>
              <a:r>
                <a:rPr lang="en-US" sz="1200" dirty="0">
                  <a:solidFill>
                    <a:schemeClr val="bg2">
                      <a:lumMod val="50000"/>
                    </a:schemeClr>
                  </a:solidFill>
                </a:rPr>
                <a:t>, Ali Farhadi</a:t>
              </a:r>
              <a:endParaRPr lang="en-IL" sz="12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4D38D73-2AD2-4B52-9619-2E66896DC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25968" y="6492875"/>
            <a:ext cx="2743200" cy="365125"/>
          </a:xfrm>
        </p:spPr>
        <p:txBody>
          <a:bodyPr/>
          <a:lstStyle/>
          <a:p>
            <a:fld id="{16DBD0CC-423F-4B58-AFF5-83B6DD233671}" type="slidenum">
              <a:rPr lang="en-IL" smtClean="0"/>
              <a:t>6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848902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111172E3-9EDE-41F8-A0C9-503EDDE89336}"/>
              </a:ext>
            </a:extLst>
          </p:cNvPr>
          <p:cNvCxnSpPr>
            <a:cxnSpLocks/>
            <a:stCxn id="13" idx="2"/>
            <a:endCxn id="43" idx="0"/>
          </p:cNvCxnSpPr>
          <p:nvPr/>
        </p:nvCxnSpPr>
        <p:spPr>
          <a:xfrm rot="16200000" flipH="1">
            <a:off x="7212579" y="-518433"/>
            <a:ext cx="568162" cy="3226690"/>
          </a:xfrm>
          <a:prstGeom prst="bentConnector3">
            <a:avLst>
              <a:gd name="adj1" fmla="val 50000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EB2C9E8F-8D0E-4600-B4FC-2BA4428D3545}"/>
              </a:ext>
            </a:extLst>
          </p:cNvPr>
          <p:cNvSpPr/>
          <p:nvPr/>
        </p:nvSpPr>
        <p:spPr>
          <a:xfrm>
            <a:off x="7688709" y="1378993"/>
            <a:ext cx="2842592" cy="5521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Back End</a:t>
            </a:r>
            <a:endParaRPr lang="en-IL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0E41A9A1-E8A1-443A-BD8A-654FECA01562}"/>
              </a:ext>
            </a:extLst>
          </p:cNvPr>
          <p:cNvSpPr/>
          <p:nvPr/>
        </p:nvSpPr>
        <p:spPr>
          <a:xfrm>
            <a:off x="1146339" y="1378993"/>
            <a:ext cx="2842592" cy="5521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Front End</a:t>
            </a:r>
            <a:endParaRPr lang="en-IL" dirty="0"/>
          </a:p>
        </p:txBody>
      </p: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AD61EC29-8094-4BA0-BC5D-91531C19F94D}"/>
              </a:ext>
            </a:extLst>
          </p:cNvPr>
          <p:cNvCxnSpPr>
            <a:cxnSpLocks/>
            <a:stCxn id="13" idx="2"/>
            <a:endCxn id="45" idx="0"/>
          </p:cNvCxnSpPr>
          <p:nvPr/>
        </p:nvCxnSpPr>
        <p:spPr>
          <a:xfrm rot="5400000">
            <a:off x="3941394" y="-562928"/>
            <a:ext cx="568162" cy="3315680"/>
          </a:xfrm>
          <a:prstGeom prst="bentConnector3">
            <a:avLst>
              <a:gd name="adj1" fmla="val 50000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Picture 56">
            <a:extLst>
              <a:ext uri="{FF2B5EF4-FFF2-40B4-BE49-F238E27FC236}">
                <a16:creationId xmlns:a16="http://schemas.microsoft.com/office/drawing/2014/main" id="{DFEB644F-CD2B-4918-A8F3-7271C1FB04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4165" y="2040496"/>
            <a:ext cx="4419600" cy="676275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58F071D1-B88B-43F6-B213-B109B61D0A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5059"/>
          <a:stretch/>
        </p:blipFill>
        <p:spPr>
          <a:xfrm>
            <a:off x="288235" y="2102538"/>
            <a:ext cx="4505325" cy="55219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B5DD13C-EF63-42D3-A53A-ACD4935CE469}"/>
              </a:ext>
            </a:extLst>
          </p:cNvPr>
          <p:cNvSpPr txBox="1"/>
          <p:nvPr/>
        </p:nvSpPr>
        <p:spPr>
          <a:xfrm>
            <a:off x="3988931" y="441499"/>
            <a:ext cx="3788768" cy="369332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IL"/>
            </a:defPPr>
          </a:lstStyle>
          <a:p>
            <a:pPr algn="ctr"/>
            <a:r>
              <a:rPr lang="en-US" dirty="0"/>
              <a:t>Where to solve association?</a:t>
            </a:r>
            <a:endParaRPr lang="en-IL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87E03726-235E-462D-977B-C922EC4CB19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9485"/>
          <a:stretch/>
        </p:blipFill>
        <p:spPr>
          <a:xfrm>
            <a:off x="434886" y="2826084"/>
            <a:ext cx="4722884" cy="180938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365AF4CB-5BC7-4C73-A234-64B1C071DCD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1273"/>
          <a:stretch/>
        </p:blipFill>
        <p:spPr>
          <a:xfrm>
            <a:off x="417338" y="4917193"/>
            <a:ext cx="4505325" cy="59872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57BF4DA6-0851-465F-A10C-CD183E0BB9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50465" y="5406302"/>
            <a:ext cx="3439069" cy="135250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44D90E9-6E29-4A97-8797-8DCBFFCC8F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2826082"/>
            <a:ext cx="6028011" cy="1999729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50DD4520-8DF6-45C8-A5FD-1DD13B9DA99C}"/>
              </a:ext>
            </a:extLst>
          </p:cNvPr>
          <p:cNvSpPr txBox="1"/>
          <p:nvPr/>
        </p:nvSpPr>
        <p:spPr>
          <a:xfrm>
            <a:off x="6465871" y="4917193"/>
            <a:ext cx="528826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L" sz="1200" dirty="0"/>
              <a:t>https://www.youtube.com/watch?v=ssupiMpUU20&amp;t=40s&amp;ab_channel=YidongDu</a:t>
            </a:r>
          </a:p>
        </p:txBody>
      </p:sp>
      <p:sp>
        <p:nvSpPr>
          <p:cNvPr id="31" name="Slide Number Placeholder 30">
            <a:extLst>
              <a:ext uri="{FF2B5EF4-FFF2-40B4-BE49-F238E27FC236}">
                <a16:creationId xmlns:a16="http://schemas.microsoft.com/office/drawing/2014/main" id="{103F00BB-4B5A-4400-98A3-1178AB2A3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BD0CC-423F-4B58-AFF5-83B6DD233671}" type="slidenum">
              <a:rPr lang="en-IL" smtClean="0"/>
              <a:t>7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4588208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B5DA6F1-8B78-47CC-9377-3DFDE6FF27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311" y="695576"/>
            <a:ext cx="10635487" cy="487033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DFB2C2E-7F07-4A7C-B537-0293DABBC7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BD0CC-423F-4B58-AFF5-83B6DD233671}" type="slidenum">
              <a:rPr lang="en-IL" smtClean="0"/>
              <a:t>8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2527893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5073E23-80E3-4A7D-A087-D2721D20021C}"/>
              </a:ext>
            </a:extLst>
          </p:cNvPr>
          <p:cNvGrpSpPr/>
          <p:nvPr/>
        </p:nvGrpSpPr>
        <p:grpSpPr>
          <a:xfrm>
            <a:off x="1497593" y="508881"/>
            <a:ext cx="9196813" cy="1323439"/>
            <a:chOff x="2216727" y="1801091"/>
            <a:chExt cx="9196813" cy="132343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F4CDCE2-06E1-4C6A-BF71-1ABBB58072E4}"/>
                </a:ext>
              </a:extLst>
            </p:cNvPr>
            <p:cNvSpPr txBox="1"/>
            <p:nvPr/>
          </p:nvSpPr>
          <p:spPr>
            <a:xfrm>
              <a:off x="2216727" y="1801091"/>
              <a:ext cx="919681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SLAM with Objects using a Nonparametric Pose Graph</a:t>
              </a:r>
              <a:endParaRPr lang="en-IL" sz="3200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F6A94EA-8DCB-479B-ABD4-343474410A4A}"/>
                </a:ext>
              </a:extLst>
            </p:cNvPr>
            <p:cNvSpPr txBox="1"/>
            <p:nvPr/>
          </p:nvSpPr>
          <p:spPr>
            <a:xfrm>
              <a:off x="3288146" y="2385866"/>
              <a:ext cx="67660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chemeClr val="bg2">
                      <a:lumMod val="50000"/>
                    </a:schemeClr>
                  </a:solidFill>
                </a:rPr>
                <a:t>Beipeng</a:t>
              </a:r>
              <a:r>
                <a:rPr lang="en-US" dirty="0">
                  <a:solidFill>
                    <a:schemeClr val="bg2">
                      <a:lumMod val="50000"/>
                    </a:schemeClr>
                  </a:solidFill>
                </a:rPr>
                <a:t> Mu, Shih-Yuan Liu, Liam Paull, John Leonard, Jonathan P. How</a:t>
              </a:r>
              <a:endParaRPr lang="en-IL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25DDB66-57DB-4205-BFEF-8E9C178DC6F8}"/>
                </a:ext>
              </a:extLst>
            </p:cNvPr>
            <p:cNvSpPr txBox="1"/>
            <p:nvPr/>
          </p:nvSpPr>
          <p:spPr>
            <a:xfrm>
              <a:off x="5721927" y="2755198"/>
              <a:ext cx="11442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2">
                      <a:lumMod val="50000"/>
                    </a:schemeClr>
                  </a:solidFill>
                </a:rPr>
                <a:t>IROS 2016</a:t>
              </a:r>
              <a:endParaRPr lang="en-IL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68E7AE83-8134-4F33-A025-3D4146151C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457" y="2938907"/>
            <a:ext cx="4889633" cy="161366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B2BFD13-EED4-45F6-B880-EB5C3538EF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5373" y="4679432"/>
            <a:ext cx="3442051" cy="193668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8429113-6567-496E-A97F-1E7EB0A117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0880" y="2938063"/>
            <a:ext cx="5154663" cy="63341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47061F3-2CD8-451C-B751-DBD77E80E8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52177" y="3736448"/>
            <a:ext cx="5233366" cy="57901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C08E7BE-80BD-4C68-BC39-FED49BE7CC03}"/>
                  </a:ext>
                </a:extLst>
              </p:cNvPr>
              <p:cNvSpPr txBox="1"/>
              <p:nvPr/>
            </p:nvSpPr>
            <p:spPr>
              <a:xfrm>
                <a:off x="7400809" y="4551962"/>
                <a:ext cx="3821815" cy="4737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b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~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𝐶𝑎𝑡𝑒𝑔𝑜𝑟𝑖𝑐𝑎𝑙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𝐶𝑙𝑎𝑠𝑠𝑒𝑠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L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C08E7BE-80BD-4C68-BC39-FED49BE7CC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0809" y="4551962"/>
                <a:ext cx="3821815" cy="473719"/>
              </a:xfrm>
              <a:prstGeom prst="rect">
                <a:avLst/>
              </a:prstGeom>
              <a:blipFill>
                <a:blip r:embed="rId7"/>
                <a:stretch>
                  <a:fillRect b="-18182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22D9B71-CFCF-4DCD-AE90-F6C55A1F7443}"/>
              </a:ext>
            </a:extLst>
          </p:cNvPr>
          <p:cNvCxnSpPr>
            <a:cxnSpLocks/>
          </p:cNvCxnSpPr>
          <p:nvPr/>
        </p:nvCxnSpPr>
        <p:spPr>
          <a:xfrm flipV="1">
            <a:off x="7400809" y="5096406"/>
            <a:ext cx="243038" cy="952819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6C5FCDF-81AA-4791-BADE-4B5F2D48E3CC}"/>
                  </a:ext>
                </a:extLst>
              </p:cNvPr>
              <p:cNvSpPr txBox="1"/>
              <p:nvPr/>
            </p:nvSpPr>
            <p:spPr>
              <a:xfrm>
                <a:off x="6132900" y="6130649"/>
                <a:ext cx="2744406" cy="3742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dirty="0"/>
                  <a:t> measurement at time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IL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6C5FCDF-81AA-4791-BADE-4B5F2D48E3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2900" y="6130649"/>
                <a:ext cx="2744406" cy="374270"/>
              </a:xfrm>
              <a:prstGeom prst="rect">
                <a:avLst/>
              </a:prstGeom>
              <a:blipFill>
                <a:blip r:embed="rId8"/>
                <a:stretch>
                  <a:fillRect t="-8197" b="-26230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>
            <a:extLst>
              <a:ext uri="{FF2B5EF4-FFF2-40B4-BE49-F238E27FC236}">
                <a16:creationId xmlns:a16="http://schemas.microsoft.com/office/drawing/2014/main" id="{BE791F89-AD53-4C62-A26D-8190948E5A99}"/>
              </a:ext>
            </a:extLst>
          </p:cNvPr>
          <p:cNvSpPr txBox="1"/>
          <p:nvPr/>
        </p:nvSpPr>
        <p:spPr>
          <a:xfrm>
            <a:off x="1987826" y="2288822"/>
            <a:ext cx="2286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RGB-D camera</a:t>
            </a:r>
            <a:endParaRPr lang="en-IL" sz="28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D2ECE07-228F-4828-8A96-9B38673B96C8}"/>
              </a:ext>
            </a:extLst>
          </p:cNvPr>
          <p:cNvSpPr txBox="1"/>
          <p:nvPr/>
        </p:nvSpPr>
        <p:spPr>
          <a:xfrm>
            <a:off x="7964724" y="2371167"/>
            <a:ext cx="23823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Measurements</a:t>
            </a:r>
            <a:endParaRPr lang="en-IL" sz="2800" dirty="0"/>
          </a:p>
        </p:txBody>
      </p:sp>
      <p:sp>
        <p:nvSpPr>
          <p:cNvPr id="29" name="Slide Number Placeholder 28">
            <a:extLst>
              <a:ext uri="{FF2B5EF4-FFF2-40B4-BE49-F238E27FC236}">
                <a16:creationId xmlns:a16="http://schemas.microsoft.com/office/drawing/2014/main" id="{37F9D661-D44D-4068-8336-80C7DEFBA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BD0CC-423F-4B58-AFF5-83B6DD233671}" type="slidenum">
              <a:rPr lang="en-IL" smtClean="0"/>
              <a:t>9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845050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1778</TotalTime>
  <Words>3048</Words>
  <Application>Microsoft Office PowerPoint</Application>
  <PresentationFormat>מסך רחב</PresentationFormat>
  <Paragraphs>494</Paragraphs>
  <Slides>45</Slides>
  <Notes>23</Notes>
  <HiddenSlides>1</HiddenSlides>
  <MMClips>5</MMClips>
  <ScaleCrop>false</ScaleCrop>
  <HeadingPairs>
    <vt:vector size="6" baseType="variant">
      <vt:variant>
        <vt:lpstr>גופנים בשימוש</vt:lpstr>
      </vt:variant>
      <vt:variant>
        <vt:i4>5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45</vt:i4>
      </vt:variant>
    </vt:vector>
  </HeadingPairs>
  <TitlesOfParts>
    <vt:vector size="51" baseType="lpstr">
      <vt:lpstr>Arial</vt:lpstr>
      <vt:lpstr>Calibri</vt:lpstr>
      <vt:lpstr>Calibri Light</vt:lpstr>
      <vt:lpstr>Cambria Math</vt:lpstr>
      <vt:lpstr>Courier New</vt:lpstr>
      <vt:lpstr>Office Theme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Alon Spinner</dc:creator>
  <cp:lastModifiedBy>Sher Hazan</cp:lastModifiedBy>
  <cp:revision>596</cp:revision>
  <dcterms:created xsi:type="dcterms:W3CDTF">2022-01-18T15:50:45Z</dcterms:created>
  <dcterms:modified xsi:type="dcterms:W3CDTF">2022-01-25T09:52:50Z</dcterms:modified>
</cp:coreProperties>
</file>